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4" r:id="rId4"/>
  </p:sldMasterIdLst>
  <p:notesMasterIdLst>
    <p:notesMasterId r:id="rId60"/>
  </p:notesMasterIdLst>
  <p:sldIdLst>
    <p:sldId id="347" r:id="rId5"/>
    <p:sldId id="413" r:id="rId6"/>
    <p:sldId id="370" r:id="rId7"/>
    <p:sldId id="363" r:id="rId8"/>
    <p:sldId id="348" r:id="rId9"/>
    <p:sldId id="349" r:id="rId10"/>
    <p:sldId id="350" r:id="rId11"/>
    <p:sldId id="353" r:id="rId12"/>
    <p:sldId id="351" r:id="rId13"/>
    <p:sldId id="354" r:id="rId14"/>
    <p:sldId id="356" r:id="rId15"/>
    <p:sldId id="376" r:id="rId16"/>
    <p:sldId id="374" r:id="rId17"/>
    <p:sldId id="377" r:id="rId18"/>
    <p:sldId id="378" r:id="rId19"/>
    <p:sldId id="379" r:id="rId20"/>
    <p:sldId id="364" r:id="rId21"/>
    <p:sldId id="380" r:id="rId22"/>
    <p:sldId id="357" r:id="rId23"/>
    <p:sldId id="381" r:id="rId24"/>
    <p:sldId id="358" r:id="rId25"/>
    <p:sldId id="382" r:id="rId26"/>
    <p:sldId id="360" r:id="rId27"/>
    <p:sldId id="359" r:id="rId28"/>
    <p:sldId id="383" r:id="rId29"/>
    <p:sldId id="384" r:id="rId30"/>
    <p:sldId id="361" r:id="rId31"/>
    <p:sldId id="362" r:id="rId32"/>
    <p:sldId id="387" r:id="rId33"/>
    <p:sldId id="385" r:id="rId34"/>
    <p:sldId id="388" r:id="rId35"/>
    <p:sldId id="369" r:id="rId36"/>
    <p:sldId id="371" r:id="rId37"/>
    <p:sldId id="365" r:id="rId38"/>
    <p:sldId id="355" r:id="rId39"/>
    <p:sldId id="391" r:id="rId40"/>
    <p:sldId id="389" r:id="rId41"/>
    <p:sldId id="366" r:id="rId42"/>
    <p:sldId id="404" r:id="rId43"/>
    <p:sldId id="405" r:id="rId44"/>
    <p:sldId id="408" r:id="rId45"/>
    <p:sldId id="409" r:id="rId46"/>
    <p:sldId id="372" r:id="rId47"/>
    <p:sldId id="400" r:id="rId48"/>
    <p:sldId id="401" r:id="rId49"/>
    <p:sldId id="402" r:id="rId50"/>
    <p:sldId id="367" r:id="rId51"/>
    <p:sldId id="406" r:id="rId52"/>
    <p:sldId id="368" r:id="rId53"/>
    <p:sldId id="393" r:id="rId54"/>
    <p:sldId id="395" r:id="rId55"/>
    <p:sldId id="403" r:id="rId56"/>
    <p:sldId id="392" r:id="rId57"/>
    <p:sldId id="410" r:id="rId58"/>
    <p:sldId id="341" r:id="rId59"/>
  </p:sldIdLst>
  <p:sldSz cx="6858000" cy="925195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2" userDrawn="1">
          <p15:clr>
            <a:srgbClr val="A4A3A4"/>
          </p15:clr>
        </p15:guide>
        <p15:guide id="2" pos="21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9F9F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8" autoAdjust="0"/>
    <p:restoredTop sz="95666" autoAdjust="0"/>
  </p:normalViewPr>
  <p:slideViewPr>
    <p:cSldViewPr snapToGrid="0" snapToObjects="1">
      <p:cViewPr varScale="1">
        <p:scale>
          <a:sx n="116" d="100"/>
          <a:sy n="116" d="100"/>
        </p:scale>
        <p:origin x="1709" y="86"/>
      </p:cViewPr>
      <p:guideLst>
        <p:guide orient="horz" pos="2912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59000" y="685800"/>
            <a:ext cx="2540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74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216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06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3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901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397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1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9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38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351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12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2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28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803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505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9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18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79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0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8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08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51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76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74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18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13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25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66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6937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766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324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29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436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97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087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46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412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267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4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34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5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458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0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15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502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961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19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53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89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4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448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15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1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78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74102"/>
            <a:ext cx="5829299" cy="19831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1" y="5242772"/>
            <a:ext cx="4800599" cy="23643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5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80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75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71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66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61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874102"/>
            <a:ext cx="6858000" cy="1983173"/>
          </a:xfrm>
        </p:spPr>
        <p:txBody>
          <a:bodyPr>
            <a:normAutofit/>
          </a:bodyPr>
          <a:lstStyle>
            <a:lvl1pPr>
              <a:defRPr sz="1878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70507"/>
            <a:ext cx="6172199" cy="154199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1607331" y="2987611"/>
            <a:ext cx="3643324" cy="4336851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025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1" y="370508"/>
            <a:ext cx="1543049" cy="789414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1" y="370508"/>
            <a:ext cx="4514849" cy="789414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945236"/>
            <a:ext cx="5829299" cy="1837540"/>
          </a:xfrm>
        </p:spPr>
        <p:txBody>
          <a:bodyPr anchor="t"/>
          <a:lstStyle>
            <a:lvl1pPr algn="l">
              <a:defRPr sz="1708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921373"/>
            <a:ext cx="5829299" cy="2023863"/>
          </a:xfrm>
        </p:spPr>
        <p:txBody>
          <a:bodyPr anchor="b"/>
          <a:lstStyle>
            <a:lvl1pPr marL="0" indent="0">
              <a:buNone/>
              <a:defRPr sz="854">
                <a:solidFill>
                  <a:schemeClr val="tx1">
                    <a:tint val="75000"/>
                  </a:schemeClr>
                </a:solidFill>
              </a:defRPr>
            </a:lvl1pPr>
            <a:lvl2pPr marL="195170" indent="0">
              <a:buNone/>
              <a:defRPr sz="769">
                <a:solidFill>
                  <a:schemeClr val="tx1">
                    <a:tint val="75000"/>
                  </a:schemeClr>
                </a:solidFill>
              </a:defRPr>
            </a:lvl2pPr>
            <a:lvl3pPr marL="390340" indent="0">
              <a:buNone/>
              <a:defRPr sz="683">
                <a:solidFill>
                  <a:schemeClr val="tx1">
                    <a:tint val="75000"/>
                  </a:schemeClr>
                </a:solidFill>
              </a:defRPr>
            </a:lvl3pPr>
            <a:lvl4pPr marL="585510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4pPr>
            <a:lvl5pPr marL="780680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5pPr>
            <a:lvl6pPr marL="975851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6pPr>
            <a:lvl7pPr marL="1171021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7pPr>
            <a:lvl8pPr marL="1366191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8pPr>
            <a:lvl9pPr marL="1561361" indent="0">
              <a:buNone/>
              <a:defRPr sz="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58789"/>
            <a:ext cx="3028949" cy="6105859"/>
          </a:xfrm>
        </p:spPr>
        <p:txBody>
          <a:bodyPr/>
          <a:lstStyle>
            <a:lvl1pPr>
              <a:defRPr sz="1195"/>
            </a:lvl1pPr>
            <a:lvl2pPr>
              <a:defRPr sz="1025"/>
            </a:lvl2pPr>
            <a:lvl3pPr>
              <a:defRPr sz="854"/>
            </a:lvl3pPr>
            <a:lvl4pPr>
              <a:defRPr sz="769"/>
            </a:lvl4pPr>
            <a:lvl5pPr>
              <a:defRPr sz="769"/>
            </a:lvl5pPr>
            <a:lvl6pPr>
              <a:defRPr sz="769"/>
            </a:lvl6pPr>
            <a:lvl7pPr>
              <a:defRPr sz="769"/>
            </a:lvl7pPr>
            <a:lvl8pPr>
              <a:defRPr sz="769"/>
            </a:lvl8pPr>
            <a:lvl9pPr>
              <a:defRPr sz="119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1" y="2158789"/>
            <a:ext cx="3028949" cy="6105859"/>
          </a:xfrm>
        </p:spPr>
        <p:txBody>
          <a:bodyPr/>
          <a:lstStyle>
            <a:lvl1pPr>
              <a:defRPr sz="1195"/>
            </a:lvl1pPr>
            <a:lvl2pPr>
              <a:defRPr sz="1025"/>
            </a:lvl2pPr>
            <a:lvl3pPr>
              <a:defRPr sz="854"/>
            </a:lvl3pPr>
            <a:lvl4pPr>
              <a:defRPr sz="769"/>
            </a:lvl4pPr>
            <a:lvl5pPr>
              <a:defRPr sz="769"/>
            </a:lvl5pPr>
            <a:lvl6pPr>
              <a:defRPr sz="769"/>
            </a:lvl6pPr>
            <a:lvl7pPr>
              <a:defRPr sz="769"/>
            </a:lvl7pPr>
            <a:lvl8pPr>
              <a:defRPr sz="769"/>
            </a:lvl8pPr>
            <a:lvl9pPr>
              <a:defRPr sz="119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342022" y="2216614"/>
            <a:ext cx="6172199" cy="610483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42900" y="2158788"/>
            <a:ext cx="3028949" cy="2962567"/>
          </a:xfrm>
        </p:spPr>
        <p:txBody>
          <a:bodyPr/>
          <a:lstStyle>
            <a:lvl1pPr>
              <a:defRPr sz="1025"/>
            </a:lvl1pPr>
            <a:lvl2pPr>
              <a:defRPr sz="854"/>
            </a:lvl2pPr>
            <a:lvl3pPr>
              <a:defRPr sz="769"/>
            </a:lvl3pPr>
            <a:lvl4pPr>
              <a:defRPr sz="683"/>
            </a:lvl4pPr>
            <a:lvl5pPr>
              <a:defRPr sz="683"/>
            </a:lvl5pPr>
            <a:lvl6pPr>
              <a:defRPr sz="683"/>
            </a:lvl6pPr>
            <a:lvl7pPr>
              <a:defRPr sz="683"/>
            </a:lvl7pPr>
            <a:lvl8pPr>
              <a:defRPr sz="683"/>
            </a:lvl8pPr>
            <a:lvl9pPr>
              <a:defRPr sz="68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3486151" y="2158788"/>
            <a:ext cx="3028949" cy="2962567"/>
          </a:xfrm>
        </p:spPr>
        <p:txBody>
          <a:bodyPr/>
          <a:lstStyle>
            <a:lvl1pPr>
              <a:defRPr sz="1025"/>
            </a:lvl1pPr>
            <a:lvl2pPr>
              <a:defRPr sz="854"/>
            </a:lvl2pPr>
            <a:lvl3pPr>
              <a:defRPr sz="769"/>
            </a:lvl3pPr>
            <a:lvl4pPr>
              <a:defRPr sz="683"/>
            </a:lvl4pPr>
            <a:lvl5pPr>
              <a:defRPr sz="683"/>
            </a:lvl5pPr>
            <a:lvl6pPr>
              <a:defRPr sz="683"/>
            </a:lvl6pPr>
            <a:lvl7pPr>
              <a:defRPr sz="683"/>
            </a:lvl7pPr>
            <a:lvl8pPr>
              <a:defRPr sz="683"/>
            </a:lvl8pPr>
            <a:lvl9pPr>
              <a:defRPr sz="68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342022" y="5375008"/>
            <a:ext cx="3028949" cy="2962567"/>
          </a:xfrm>
        </p:spPr>
        <p:txBody>
          <a:bodyPr/>
          <a:lstStyle>
            <a:lvl1pPr>
              <a:defRPr sz="1025"/>
            </a:lvl1pPr>
            <a:lvl2pPr>
              <a:defRPr sz="854"/>
            </a:lvl2pPr>
            <a:lvl3pPr>
              <a:defRPr sz="769"/>
            </a:lvl3pPr>
            <a:lvl4pPr>
              <a:defRPr sz="683"/>
            </a:lvl4pPr>
            <a:lvl5pPr>
              <a:defRPr sz="683"/>
            </a:lvl5pPr>
            <a:lvl6pPr>
              <a:defRPr sz="683"/>
            </a:lvl6pPr>
            <a:lvl7pPr>
              <a:defRPr sz="683"/>
            </a:lvl7pPr>
            <a:lvl8pPr>
              <a:defRPr sz="683"/>
            </a:lvl8pPr>
            <a:lvl9pPr>
              <a:defRPr sz="68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5272" y="5375008"/>
            <a:ext cx="3028949" cy="2962567"/>
          </a:xfrm>
        </p:spPr>
        <p:txBody>
          <a:bodyPr/>
          <a:lstStyle>
            <a:lvl1pPr>
              <a:defRPr sz="1025"/>
            </a:lvl1pPr>
            <a:lvl2pPr>
              <a:defRPr sz="854"/>
            </a:lvl2pPr>
            <a:lvl3pPr>
              <a:defRPr sz="769"/>
            </a:lvl3pPr>
            <a:lvl4pPr>
              <a:defRPr sz="683"/>
            </a:lvl4pPr>
            <a:lvl5pPr>
              <a:defRPr sz="683"/>
            </a:lvl5pPr>
            <a:lvl6pPr>
              <a:defRPr sz="683"/>
            </a:lvl6pPr>
            <a:lvl7pPr>
              <a:defRPr sz="683"/>
            </a:lvl7pPr>
            <a:lvl8pPr>
              <a:defRPr sz="683"/>
            </a:lvl8pPr>
            <a:lvl9pPr>
              <a:defRPr sz="68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7" y="6476365"/>
            <a:ext cx="4114799" cy="764571"/>
          </a:xfrm>
        </p:spPr>
        <p:txBody>
          <a:bodyPr anchor="b"/>
          <a:lstStyle>
            <a:lvl1pPr algn="l">
              <a:defRPr sz="854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7" y="826679"/>
            <a:ext cx="4114799" cy="5551170"/>
          </a:xfrm>
        </p:spPr>
        <p:txBody>
          <a:bodyPr/>
          <a:lstStyle>
            <a:lvl1pPr marL="0" indent="0">
              <a:buNone/>
              <a:defRPr sz="1366"/>
            </a:lvl1pPr>
            <a:lvl2pPr marL="195170" indent="0">
              <a:buNone/>
              <a:defRPr sz="1195"/>
            </a:lvl2pPr>
            <a:lvl3pPr marL="390340" indent="0">
              <a:buNone/>
              <a:defRPr sz="1025"/>
            </a:lvl3pPr>
            <a:lvl4pPr marL="585510" indent="0">
              <a:buNone/>
              <a:defRPr sz="854"/>
            </a:lvl4pPr>
            <a:lvl5pPr marL="780680" indent="0">
              <a:buNone/>
              <a:defRPr sz="854"/>
            </a:lvl5pPr>
            <a:lvl6pPr marL="975851" indent="0">
              <a:buNone/>
              <a:defRPr sz="854"/>
            </a:lvl6pPr>
            <a:lvl7pPr marL="1171021" indent="0">
              <a:buNone/>
              <a:defRPr sz="854"/>
            </a:lvl7pPr>
            <a:lvl8pPr marL="1366191" indent="0">
              <a:buNone/>
              <a:defRPr sz="854"/>
            </a:lvl8pPr>
            <a:lvl9pPr marL="1561361" indent="0">
              <a:buNone/>
              <a:defRPr sz="854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7" y="7240936"/>
            <a:ext cx="4114799" cy="1085819"/>
          </a:xfrm>
        </p:spPr>
        <p:txBody>
          <a:bodyPr/>
          <a:lstStyle>
            <a:lvl1pPr marL="0" indent="0">
              <a:buNone/>
              <a:defRPr sz="598"/>
            </a:lvl1pPr>
            <a:lvl2pPr marL="195170" indent="0">
              <a:buNone/>
              <a:defRPr sz="512"/>
            </a:lvl2pPr>
            <a:lvl3pPr marL="390340" indent="0">
              <a:buNone/>
              <a:defRPr sz="427"/>
            </a:lvl3pPr>
            <a:lvl4pPr marL="585510" indent="0">
              <a:buNone/>
              <a:defRPr sz="384"/>
            </a:lvl4pPr>
            <a:lvl5pPr marL="780680" indent="0">
              <a:buNone/>
              <a:defRPr sz="384"/>
            </a:lvl5pPr>
            <a:lvl6pPr marL="975851" indent="0">
              <a:buNone/>
              <a:defRPr sz="384"/>
            </a:lvl6pPr>
            <a:lvl7pPr marL="1171021" indent="0">
              <a:buNone/>
              <a:defRPr sz="384"/>
            </a:lvl7pPr>
            <a:lvl8pPr marL="1366191" indent="0">
              <a:buNone/>
              <a:defRPr sz="384"/>
            </a:lvl8pPr>
            <a:lvl9pPr marL="1561361" indent="0">
              <a:buNone/>
              <a:defRPr sz="384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2024-01-16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70507"/>
            <a:ext cx="6172199" cy="1541992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58789"/>
            <a:ext cx="6172199" cy="610585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1" y="8575188"/>
            <a:ext cx="1600199" cy="49258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1" y="8575188"/>
            <a:ext cx="2171699" cy="49258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1" y="8575188"/>
            <a:ext cx="1600199" cy="49258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ransition/>
  <p:hf sldNum="0" hdr="0" ftr="0" dt="0"/>
  <p:txStyles>
    <p:titleStyle>
      <a:lvl1pPr algn="ctr" defTabSz="390340" rtl="0" eaLnBrk="1" latinLnBrk="1" hangingPunct="1">
        <a:spcBef>
          <a:spcPct val="0"/>
        </a:spcBef>
        <a:buNone/>
        <a:defRPr sz="1878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146377" indent="-146377" algn="l" defTabSz="390340" rtl="0" eaLnBrk="1" latinLnBrk="1" hangingPunct="1">
        <a:spcBef>
          <a:spcPct val="20000"/>
        </a:spcBef>
        <a:buFont typeface="Arial"/>
        <a:buChar char="•"/>
        <a:defRPr sz="1366" kern="1200">
          <a:solidFill>
            <a:schemeClr val="tx1"/>
          </a:solidFill>
          <a:latin typeface="+mn-lt"/>
          <a:ea typeface="+mn-ea"/>
          <a:cs typeface="+mn-cs"/>
        </a:defRPr>
      </a:lvl1pPr>
      <a:lvl2pPr marL="317151" indent="-121981" algn="l" defTabSz="390340" rtl="0" eaLnBrk="1" latinLnBrk="1" hangingPunct="1">
        <a:spcBef>
          <a:spcPct val="20000"/>
        </a:spcBef>
        <a:buFont typeface="Arial"/>
        <a:buChar char="–"/>
        <a:defRPr sz="1195" kern="1200">
          <a:solidFill>
            <a:schemeClr val="tx1"/>
          </a:solidFill>
          <a:latin typeface="+mn-lt"/>
          <a:ea typeface="+mn-ea"/>
          <a:cs typeface="+mn-cs"/>
        </a:defRPr>
      </a:lvl2pPr>
      <a:lvl3pPr marL="487926" indent="-97585" algn="l" defTabSz="390340" rtl="0" eaLnBrk="1" latinLnBrk="1" hangingPunct="1">
        <a:spcBef>
          <a:spcPct val="20000"/>
        </a:spcBef>
        <a:buFont typeface="Arial"/>
        <a:buChar char="•"/>
        <a:defRPr sz="1025" kern="1200">
          <a:solidFill>
            <a:schemeClr val="tx1"/>
          </a:solidFill>
          <a:latin typeface="+mn-lt"/>
          <a:ea typeface="+mn-ea"/>
          <a:cs typeface="+mn-cs"/>
        </a:defRPr>
      </a:lvl3pPr>
      <a:lvl4pPr marL="683096" indent="-97585" algn="l" defTabSz="390340" rtl="0" eaLnBrk="1" latinLnBrk="1" hangingPunct="1">
        <a:spcBef>
          <a:spcPct val="20000"/>
        </a:spcBef>
        <a:buFont typeface="Arial"/>
        <a:buChar char="–"/>
        <a:defRPr sz="854" kern="1200">
          <a:solidFill>
            <a:schemeClr val="tx1"/>
          </a:solidFill>
          <a:latin typeface="+mn-lt"/>
          <a:ea typeface="+mn-ea"/>
          <a:cs typeface="+mn-cs"/>
        </a:defRPr>
      </a:lvl4pPr>
      <a:lvl5pPr marL="878266" indent="-97585" algn="l" defTabSz="390340" rtl="0" eaLnBrk="1" latinLnBrk="1" hangingPunct="1">
        <a:spcBef>
          <a:spcPct val="20000"/>
        </a:spcBef>
        <a:buFont typeface="Arial"/>
        <a:buChar char="»"/>
        <a:defRPr sz="854" kern="1200">
          <a:solidFill>
            <a:schemeClr val="tx1"/>
          </a:solidFill>
          <a:latin typeface="+mn-lt"/>
          <a:ea typeface="+mn-ea"/>
          <a:cs typeface="+mn-cs"/>
        </a:defRPr>
      </a:lvl5pPr>
      <a:lvl6pPr marL="1073436" indent="-97585" algn="l" defTabSz="390340" rtl="0" eaLnBrk="1" latinLnBrk="1" hangingPunct="1">
        <a:spcBef>
          <a:spcPct val="20000"/>
        </a:spcBef>
        <a:buFont typeface="Arial"/>
        <a:buChar char="•"/>
        <a:defRPr sz="854" kern="1200">
          <a:solidFill>
            <a:schemeClr val="tx1"/>
          </a:solidFill>
          <a:latin typeface="+mn-lt"/>
          <a:ea typeface="+mn-ea"/>
          <a:cs typeface="+mn-cs"/>
        </a:defRPr>
      </a:lvl6pPr>
      <a:lvl7pPr marL="1268606" indent="-97585" algn="l" defTabSz="390340" rtl="0" eaLnBrk="1" latinLnBrk="1" hangingPunct="1">
        <a:spcBef>
          <a:spcPct val="20000"/>
        </a:spcBef>
        <a:buFont typeface="Arial"/>
        <a:buChar char="•"/>
        <a:defRPr sz="854" kern="1200">
          <a:solidFill>
            <a:schemeClr val="tx1"/>
          </a:solidFill>
          <a:latin typeface="+mn-lt"/>
          <a:ea typeface="+mn-ea"/>
          <a:cs typeface="+mn-cs"/>
        </a:defRPr>
      </a:lvl7pPr>
      <a:lvl8pPr marL="1463776" indent="-97585" algn="l" defTabSz="390340" rtl="0" eaLnBrk="1" latinLnBrk="1" hangingPunct="1">
        <a:spcBef>
          <a:spcPct val="20000"/>
        </a:spcBef>
        <a:buFont typeface="Arial"/>
        <a:buChar char="•"/>
        <a:defRPr sz="854" kern="1200">
          <a:solidFill>
            <a:schemeClr val="tx1"/>
          </a:solidFill>
          <a:latin typeface="+mn-lt"/>
          <a:ea typeface="+mn-ea"/>
          <a:cs typeface="+mn-cs"/>
        </a:defRPr>
      </a:lvl8pPr>
      <a:lvl9pPr marL="1658946" indent="-97585" algn="l" defTabSz="390340" rtl="0" eaLnBrk="1" latinLnBrk="1" hangingPunct="1">
        <a:spcBef>
          <a:spcPct val="20000"/>
        </a:spcBef>
        <a:buFont typeface="Arial"/>
        <a:buChar char="•"/>
        <a:defRPr sz="8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1pPr>
      <a:lvl2pPr marL="195170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2pPr>
      <a:lvl3pPr marL="390340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3pPr>
      <a:lvl4pPr marL="585510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4pPr>
      <a:lvl5pPr marL="780680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5pPr>
      <a:lvl6pPr marL="975851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6pPr>
      <a:lvl7pPr marL="1171021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7pPr>
      <a:lvl8pPr marL="1366191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8pPr>
      <a:lvl9pPr marL="1561361" algn="l" defTabSz="390340" rtl="0" eaLnBrk="1" latinLnBrk="1" hangingPunct="1">
        <a:defRPr sz="7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4.svg"/><Relationship Id="rId3" Type="http://schemas.openxmlformats.org/officeDocument/2006/relationships/image" Target="../media/image21.png"/><Relationship Id="rId21" Type="http://schemas.openxmlformats.org/officeDocument/2006/relationships/image" Target="../media/image37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microsoft.com/office/2007/relationships/hdphoto" Target="../media/hdphoto2.wdp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11.svg"/><Relationship Id="rId3" Type="http://schemas.openxmlformats.org/officeDocument/2006/relationships/image" Target="../media/image33.png"/><Relationship Id="rId21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10.png"/><Relationship Id="rId3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7.svg"/><Relationship Id="rId20" Type="http://schemas.openxmlformats.org/officeDocument/2006/relationships/image" Target="../media/image5.sv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52.png"/><Relationship Id="rId24" Type="http://schemas.openxmlformats.org/officeDocument/2006/relationships/image" Target="../media/image9.svg"/><Relationship Id="rId32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23" Type="http://schemas.openxmlformats.org/officeDocument/2006/relationships/image" Target="../media/image8.png"/><Relationship Id="rId28" Type="http://schemas.openxmlformats.org/officeDocument/2006/relationships/image" Target="../media/image13.svg"/><Relationship Id="rId10" Type="http://schemas.openxmlformats.org/officeDocument/2006/relationships/image" Target="../media/image51.svg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7.svg"/><Relationship Id="rId27" Type="http://schemas.openxmlformats.org/officeDocument/2006/relationships/image" Target="../media/image12.png"/><Relationship Id="rId30" Type="http://schemas.openxmlformats.org/officeDocument/2006/relationships/image" Target="../media/image15.svg"/><Relationship Id="rId8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26" Type="http://schemas.openxmlformats.org/officeDocument/2006/relationships/image" Target="../media/image11.svg"/><Relationship Id="rId3" Type="http://schemas.openxmlformats.org/officeDocument/2006/relationships/image" Target="../media/image33.png"/><Relationship Id="rId21" Type="http://schemas.openxmlformats.org/officeDocument/2006/relationships/image" Target="../media/image6.png"/><Relationship Id="rId7" Type="http://schemas.openxmlformats.org/officeDocument/2006/relationships/image" Target="../media/image37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5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7.svg"/><Relationship Id="rId20" Type="http://schemas.openxmlformats.org/officeDocument/2006/relationships/image" Target="../media/image5.sv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52.png"/><Relationship Id="rId24" Type="http://schemas.openxmlformats.org/officeDocument/2006/relationships/image" Target="../media/image9.sv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23" Type="http://schemas.openxmlformats.org/officeDocument/2006/relationships/image" Target="../media/image8.png"/><Relationship Id="rId28" Type="http://schemas.openxmlformats.org/officeDocument/2006/relationships/image" Target="../media/image13.svg"/><Relationship Id="rId10" Type="http://schemas.openxmlformats.org/officeDocument/2006/relationships/image" Target="../media/image51.svg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7.svg"/><Relationship Id="rId27" Type="http://schemas.openxmlformats.org/officeDocument/2006/relationships/image" Target="../media/image12.png"/><Relationship Id="rId30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9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0DBABC3-74A6-2E64-BAB6-906280DC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2" y="1705172"/>
            <a:ext cx="5811359" cy="51021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3D46F6-41C0-55C8-87B8-FA317AA2778F}"/>
              </a:ext>
            </a:extLst>
          </p:cNvPr>
          <p:cNvSpPr/>
          <p:nvPr/>
        </p:nvSpPr>
        <p:spPr>
          <a:xfrm>
            <a:off x="2262977" y="3815482"/>
            <a:ext cx="2052466" cy="1052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761154" y="3691542"/>
            <a:ext cx="533569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</a:p>
          <a:p>
            <a:pPr algn="ctr"/>
            <a:r>
              <a:rPr lang="en-US" altLang="ko-KR" sz="2400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24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0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86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이라는 표준 데이터 기술을 활용하여 제조 현장의 많은 설비 및 공정의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다양한 제조 관리 서비스들과의 인터페이스를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 현장과 다양한 서비스를 연결해주는 거대한 데이터 관리 플랫폼으로서 현장과 시스템을 연결하는 인터페이스의 역할을 수행합니다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제조운영체제는 내부적으로 몇 개의 주요한 계층으로 구성됩니다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아래의 그림은 제조운영체제를 구성하는 주요 계층을 개념적으로 보여줍니다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그림의 좌측은 실제 물리적인 공간인 제조 현장이며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그림의 우측은 디지털화된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솔루션들이 위치합니다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제조운영체제를 구성하는 각 계층은 다음과 같은 역할을 수행합니다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24072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제조운영체제의 구성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342765-5204-F5E4-BFD9-FAA7A739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4" y="4252411"/>
            <a:ext cx="6511678" cy="30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0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23304FE-ECA3-0CFD-4C42-8F2E2C4D7EBA}"/>
              </a:ext>
            </a:extLst>
          </p:cNvPr>
          <p:cNvCxnSpPr/>
          <p:nvPr/>
        </p:nvCxnSpPr>
        <p:spPr>
          <a:xfrm>
            <a:off x="1659514" y="7675026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181E2E6-4B84-C51E-7B0F-45A2F6F8AE68}"/>
              </a:ext>
            </a:extLst>
          </p:cNvPr>
          <p:cNvCxnSpPr/>
          <p:nvPr/>
        </p:nvCxnSpPr>
        <p:spPr>
          <a:xfrm>
            <a:off x="2500759" y="7671259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2F177AA-F218-A520-BF6C-5B9070A4DADB}"/>
              </a:ext>
            </a:extLst>
          </p:cNvPr>
          <p:cNvCxnSpPr/>
          <p:nvPr/>
        </p:nvCxnSpPr>
        <p:spPr>
          <a:xfrm>
            <a:off x="3272546" y="7675571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5123B66-0463-4A55-1E8A-6C8C981675D6}"/>
              </a:ext>
            </a:extLst>
          </p:cNvPr>
          <p:cNvCxnSpPr/>
          <p:nvPr/>
        </p:nvCxnSpPr>
        <p:spPr>
          <a:xfrm>
            <a:off x="3973997" y="7678175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0544BF8-EC70-517E-8173-CEA7FAE56A25}"/>
              </a:ext>
            </a:extLst>
          </p:cNvPr>
          <p:cNvCxnSpPr/>
          <p:nvPr/>
        </p:nvCxnSpPr>
        <p:spPr>
          <a:xfrm>
            <a:off x="4839640" y="7671259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87CB7D9-CCBC-5D40-3829-F2418F92EC9F}"/>
              </a:ext>
            </a:extLst>
          </p:cNvPr>
          <p:cNvCxnSpPr/>
          <p:nvPr/>
        </p:nvCxnSpPr>
        <p:spPr>
          <a:xfrm>
            <a:off x="5570021" y="7671259"/>
            <a:ext cx="0" cy="290968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735F86-656D-1E9F-D77D-7C6ABA9C838F}"/>
              </a:ext>
            </a:extLst>
          </p:cNvPr>
          <p:cNvSpPr txBox="1"/>
          <p:nvPr/>
        </p:nvSpPr>
        <p:spPr>
          <a:xfrm>
            <a:off x="435491" y="52911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1) Field Protocol GW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725766"/>
            <a:ext cx="6511678" cy="454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첫 번째 계층은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Field Protocol GW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계층으로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 현장의 다양한 환경으로부터 제조 데이터를 수집하기 위한 계층입니다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 공정은 다양한 종류의 설비들로 구성되어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네트워크를 통해 제조 현장의 설비들과 연결되어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필드 레벨에서는 전통적으로 필드버스로 통칭되는 다양한 레거시 네트워크 기술들이 사용되어 오고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경우에 따라서는 서로 다른 네트워크 기술들이 혼용되기도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이렇게 복잡한 데이터 통신 환경에서 제조 설비들과 데이터 교환을 할 수 있도록 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필드 레벨의 통신 프로토콜을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IEC62541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라는 프로토콜로 단일화하여 인터페이스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스마트 제조 분야에서 표준 데이터 교환 프로토콜로 활용되는 데이터 통신 기술로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IP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네트워크를 통해 필드 레벨의 설비들과 데이터를 교환할 수 있도록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따라서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제조운영체제를 실제 현장에 도입하기 위해서는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실제 현장에서 사용되는 레거시 필드버스 프로토콜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프로토콜을 통해 교환할 수 있도록 하는 작업이 선행되어야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pic>
        <p:nvPicPr>
          <p:cNvPr id="3" name="Picture 2" descr="주)우진플라임, 사출성형 시장 트렌드를 선도하다 : 네이버 블로그">
            <a:extLst>
              <a:ext uri="{FF2B5EF4-FFF2-40B4-BE49-F238E27FC236}">
                <a16:creationId xmlns:a16="http://schemas.microsoft.com/office/drawing/2014/main" id="{42C81FA6-F82C-10CF-BE5F-E977AFD1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6" b="89891" l="8769" r="90000">
                        <a14:foregroundMark x1="8769" y1="37158" x2="8769" y2="43989"/>
                        <a14:foregroundMark x1="8615" y1="35246" x2="9538" y2="28962"/>
                        <a14:foregroundMark x1="85538" y1="46995" x2="86615" y2="40984"/>
                        <a14:foregroundMark x1="86615" y1="40984" x2="86308" y2="40164"/>
                        <a14:foregroundMark x1="86308" y1="40164" x2="78923" y2="41257"/>
                        <a14:foregroundMark x1="78923" y1="41257" x2="73385" y2="46175"/>
                        <a14:foregroundMark x1="73385" y1="46175" x2="73385" y2="46175"/>
                        <a14:foregroundMark x1="72615" y1="45082" x2="77231" y2="38251"/>
                        <a14:foregroundMark x1="77231" y1="38251" x2="84462" y2="37158"/>
                        <a14:foregroundMark x1="84462" y1="37158" x2="88308" y2="39891"/>
                        <a14:foregroundMark x1="71846" y1="40710" x2="65846" y2="39071"/>
                        <a14:foregroundMark x1="65846" y1="39071" x2="60000" y2="42350"/>
                        <a14:foregroundMark x1="60000" y1="42350" x2="59846" y2="42896"/>
                        <a14:foregroundMark x1="87846" y1="62568" x2="87231" y2="74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19" y="7850283"/>
            <a:ext cx="829458" cy="46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onedrive\OneDrive - skku.edu\work\555. 디자인\030. icon\Autonomous Mobile Robots .png">
            <a:extLst>
              <a:ext uri="{FF2B5EF4-FFF2-40B4-BE49-F238E27FC236}">
                <a16:creationId xmlns:a16="http://schemas.microsoft.com/office/drawing/2014/main" id="{55144CD9-5924-5F96-0A25-3014C3E3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246" y="7933919"/>
            <a:ext cx="599550" cy="29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4">
            <a:extLst>
              <a:ext uri="{FF2B5EF4-FFF2-40B4-BE49-F238E27FC236}">
                <a16:creationId xmlns:a16="http://schemas.microsoft.com/office/drawing/2014/main" id="{38CCCBD3-29BD-C52B-E7E6-18C9CE17112B}"/>
              </a:ext>
            </a:extLst>
          </p:cNvPr>
          <p:cNvGrpSpPr>
            <a:grpSpLocks/>
          </p:cNvGrpSpPr>
          <p:nvPr/>
        </p:nvGrpSpPr>
        <p:grpSpPr bwMode="auto">
          <a:xfrm>
            <a:off x="2387433" y="7930714"/>
            <a:ext cx="319781" cy="306187"/>
            <a:chOff x="4678" y="3071"/>
            <a:chExt cx="955" cy="793"/>
          </a:xfrm>
        </p:grpSpPr>
        <p:pic>
          <p:nvPicPr>
            <p:cNvPr id="8" name="Picture 15" descr="8LS">
              <a:extLst>
                <a:ext uri="{FF2B5EF4-FFF2-40B4-BE49-F238E27FC236}">
                  <a16:creationId xmlns:a16="http://schemas.microsoft.com/office/drawing/2014/main" id="{650BFAC3-31E8-50A9-6A1B-A96353882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" y="3545"/>
              <a:ext cx="405" cy="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ACOPOS_multi_g_2">
              <a:extLst>
                <a:ext uri="{FF2B5EF4-FFF2-40B4-BE49-F238E27FC236}">
                  <a16:creationId xmlns:a16="http://schemas.microsoft.com/office/drawing/2014/main" id="{75B00D18-7081-FE39-4077-3F4BB7FB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" y="3071"/>
              <a:ext cx="252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7" descr="ACOPOS_multi_o_4">
              <a:extLst>
                <a:ext uri="{FF2B5EF4-FFF2-40B4-BE49-F238E27FC236}">
                  <a16:creationId xmlns:a16="http://schemas.microsoft.com/office/drawing/2014/main" id="{D565E19C-D240-898A-754D-233594837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0" y="3071"/>
              <a:ext cx="501" cy="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21">
            <a:extLst>
              <a:ext uri="{FF2B5EF4-FFF2-40B4-BE49-F238E27FC236}">
                <a16:creationId xmlns:a16="http://schemas.microsoft.com/office/drawing/2014/main" id="{B257C5E2-1260-7500-718E-BA6889C1F0A3}"/>
              </a:ext>
            </a:extLst>
          </p:cNvPr>
          <p:cNvGrpSpPr>
            <a:grpSpLocks/>
          </p:cNvGrpSpPr>
          <p:nvPr/>
        </p:nvGrpSpPr>
        <p:grpSpPr bwMode="auto">
          <a:xfrm>
            <a:off x="3067808" y="7965994"/>
            <a:ext cx="401393" cy="235627"/>
            <a:chOff x="2611" y="3120"/>
            <a:chExt cx="840" cy="425"/>
          </a:xfrm>
        </p:grpSpPr>
        <p:pic>
          <p:nvPicPr>
            <p:cNvPr id="12" name="Picture 22" descr="X20_IO">
              <a:extLst>
                <a:ext uri="{FF2B5EF4-FFF2-40B4-BE49-F238E27FC236}">
                  <a16:creationId xmlns:a16="http://schemas.microsoft.com/office/drawing/2014/main" id="{75CF3750-0C6B-4222-9787-EE8F4DF9F15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" y="3120"/>
              <a:ext cx="46" cy="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3" descr="X20_IO">
              <a:extLst>
                <a:ext uri="{FF2B5EF4-FFF2-40B4-BE49-F238E27FC236}">
                  <a16:creationId xmlns:a16="http://schemas.microsoft.com/office/drawing/2014/main" id="{E90CD91B-2C71-F7B1-A3C5-007BAE152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1" y="3120"/>
              <a:ext cx="46" cy="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24">
              <a:extLst>
                <a:ext uri="{FF2B5EF4-FFF2-40B4-BE49-F238E27FC236}">
                  <a16:creationId xmlns:a16="http://schemas.microsoft.com/office/drawing/2014/main" id="{DC55F626-B88B-F026-56CA-5E8855F2E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3120"/>
              <a:ext cx="840" cy="425"/>
              <a:chOff x="2098" y="3058"/>
              <a:chExt cx="960" cy="432"/>
            </a:xfrm>
          </p:grpSpPr>
          <p:pic>
            <p:nvPicPr>
              <p:cNvPr id="15" name="Picture 25" descr="X20_IO">
                <a:extLst>
                  <a:ext uri="{FF2B5EF4-FFF2-40B4-BE49-F238E27FC236}">
                    <a16:creationId xmlns:a16="http://schemas.microsoft.com/office/drawing/2014/main" id="{BB0D21B6-26A1-4A68-D580-D77518E3A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2" y="3058"/>
                <a:ext cx="52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6" descr="X20_IO">
                <a:extLst>
                  <a:ext uri="{FF2B5EF4-FFF2-40B4-BE49-F238E27FC236}">
                    <a16:creationId xmlns:a16="http://schemas.microsoft.com/office/drawing/2014/main" id="{DD4EB636-0CDC-6C26-EED2-919B7C13F6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4" y="3058"/>
                <a:ext cx="52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7" descr="X20_CPU_1_Slot">
                <a:extLst>
                  <a:ext uri="{FF2B5EF4-FFF2-40B4-BE49-F238E27FC236}">
                    <a16:creationId xmlns:a16="http://schemas.microsoft.com/office/drawing/2014/main" id="{0A9091B3-A435-AC2B-F2D4-25C26EBA06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" y="3058"/>
                <a:ext cx="607" cy="4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8" descr="X20_IO">
                <a:extLst>
                  <a:ext uri="{FF2B5EF4-FFF2-40B4-BE49-F238E27FC236}">
                    <a16:creationId xmlns:a16="http://schemas.microsoft.com/office/drawing/2014/main" id="{8460F99E-7ED8-93A7-D39E-BDA4756D41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6" y="3058"/>
                <a:ext cx="52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9" descr="X20_Safe_IO">
                <a:extLst>
                  <a:ext uri="{FF2B5EF4-FFF2-40B4-BE49-F238E27FC236}">
                    <a16:creationId xmlns:a16="http://schemas.microsoft.com/office/drawing/2014/main" id="{33C8F062-311F-2EA4-39D5-3B7D2BA52B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3059"/>
                <a:ext cx="102" cy="4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" name="Picture 52" descr="IS7000_CMount">
            <a:extLst>
              <a:ext uri="{FF2B5EF4-FFF2-40B4-BE49-F238E27FC236}">
                <a16:creationId xmlns:a16="http://schemas.microsoft.com/office/drawing/2014/main" id="{758032F4-1034-8C74-3818-FF279A78C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0897" y="7900412"/>
            <a:ext cx="256615" cy="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1" descr="robot staubli 2 small">
            <a:extLst>
              <a:ext uri="{FF2B5EF4-FFF2-40B4-BE49-F238E27FC236}">
                <a16:creationId xmlns:a16="http://schemas.microsoft.com/office/drawing/2014/main" id="{9D8A8490-4D66-24D6-A38B-6094B8FD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3194" y="7900412"/>
            <a:ext cx="329004" cy="3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E0E756-BA40-F529-84F7-E83AFD551384}"/>
              </a:ext>
            </a:extLst>
          </p:cNvPr>
          <p:cNvSpPr txBox="1"/>
          <p:nvPr/>
        </p:nvSpPr>
        <p:spPr>
          <a:xfrm>
            <a:off x="1316003" y="8285699"/>
            <a:ext cx="687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Modbus</a:t>
            </a:r>
            <a:endParaRPr lang="ko-KR" altLang="en-US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50DF0E-83C0-BDA4-661B-E7334007C6A3}"/>
              </a:ext>
            </a:extLst>
          </p:cNvPr>
          <p:cNvSpPr txBox="1"/>
          <p:nvPr/>
        </p:nvSpPr>
        <p:spPr>
          <a:xfrm>
            <a:off x="2086030" y="8285699"/>
            <a:ext cx="82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EtherCAT</a:t>
            </a:r>
            <a:endParaRPr lang="ko-KR" altLang="en-US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58A4F9-8B08-9707-A0CC-9B23976AC42E}"/>
              </a:ext>
            </a:extLst>
          </p:cNvPr>
          <p:cNvSpPr txBox="1"/>
          <p:nvPr/>
        </p:nvSpPr>
        <p:spPr>
          <a:xfrm>
            <a:off x="2857817" y="8285699"/>
            <a:ext cx="82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Profinet</a:t>
            </a:r>
            <a:endParaRPr lang="ko-KR" altLang="en-US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99B588-7E6E-D4E7-12F6-9848889BF4BF}"/>
              </a:ext>
            </a:extLst>
          </p:cNvPr>
          <p:cNvSpPr txBox="1"/>
          <p:nvPr/>
        </p:nvSpPr>
        <p:spPr>
          <a:xfrm>
            <a:off x="3559268" y="8285699"/>
            <a:ext cx="82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CANopen</a:t>
            </a:r>
            <a:endParaRPr lang="ko-KR" altLang="en-US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1E265E-A213-D80C-0C95-006173461E46}"/>
              </a:ext>
            </a:extLst>
          </p:cNvPr>
          <p:cNvSpPr txBox="1"/>
          <p:nvPr/>
        </p:nvSpPr>
        <p:spPr>
          <a:xfrm>
            <a:off x="4457667" y="8285699"/>
            <a:ext cx="82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OPC</a:t>
            </a:r>
            <a:endParaRPr lang="ko-KR" altLang="en-US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9F6A69-9804-2EB0-6139-164B3FBAAF48}"/>
              </a:ext>
            </a:extLst>
          </p:cNvPr>
          <p:cNvSpPr txBox="1"/>
          <p:nvPr/>
        </p:nvSpPr>
        <p:spPr>
          <a:xfrm>
            <a:off x="5116908" y="8285699"/>
            <a:ext cx="829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RESTful</a:t>
            </a:r>
            <a:endParaRPr lang="ko-KR" altLang="en-US" sz="1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7C7F6EB-66EF-9C89-AD8C-A799D1A6B94D}"/>
              </a:ext>
            </a:extLst>
          </p:cNvPr>
          <p:cNvSpPr/>
          <p:nvPr/>
        </p:nvSpPr>
        <p:spPr>
          <a:xfrm>
            <a:off x="1321966" y="7368839"/>
            <a:ext cx="1460594" cy="306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OPC UA</a:t>
            </a:r>
            <a:endParaRPr lang="ko-KR" altLang="en-US" b="1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矩形: 圆角 124">
            <a:extLst>
              <a:ext uri="{FF2B5EF4-FFF2-40B4-BE49-F238E27FC236}">
                <a16:creationId xmlns:a16="http://schemas.microsoft.com/office/drawing/2014/main" id="{4B74A246-954A-A250-9DC9-75DBE1192F5C}"/>
              </a:ext>
            </a:extLst>
          </p:cNvPr>
          <p:cNvSpPr/>
          <p:nvPr/>
        </p:nvSpPr>
        <p:spPr>
          <a:xfrm>
            <a:off x="1303283" y="5655829"/>
            <a:ext cx="4650109" cy="1165316"/>
          </a:xfrm>
          <a:prstGeom prst="round2DiagRect">
            <a:avLst>
              <a:gd name="adj1" fmla="val 86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cs typeface="Courier New" panose="02070309020205020404" pitchFamily="49" charset="0"/>
            </a:endParaRPr>
          </a:p>
        </p:txBody>
      </p:sp>
      <p:sp>
        <p:nvSpPr>
          <p:cNvPr id="31" name="矩形: 圆角 124">
            <a:extLst>
              <a:ext uri="{FF2B5EF4-FFF2-40B4-BE49-F238E27FC236}">
                <a16:creationId xmlns:a16="http://schemas.microsoft.com/office/drawing/2014/main" id="{8E5B3EE1-ACCD-46CF-8140-E3D06A800EA2}"/>
              </a:ext>
            </a:extLst>
          </p:cNvPr>
          <p:cNvSpPr/>
          <p:nvPr/>
        </p:nvSpPr>
        <p:spPr>
          <a:xfrm>
            <a:off x="1366432" y="5715570"/>
            <a:ext cx="4503363" cy="1041901"/>
          </a:xfrm>
          <a:prstGeom prst="round2DiagRect">
            <a:avLst>
              <a:gd name="adj1" fmla="val 642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cs typeface="Courier New" panose="02070309020205020404" pitchFamily="49" charset="0"/>
            </a:endParaRPr>
          </a:p>
        </p:txBody>
      </p:sp>
      <p:sp>
        <p:nvSpPr>
          <p:cNvPr id="32" name="矩形: 圆角 124">
            <a:extLst>
              <a:ext uri="{FF2B5EF4-FFF2-40B4-BE49-F238E27FC236}">
                <a16:creationId xmlns:a16="http://schemas.microsoft.com/office/drawing/2014/main" id="{9247A7D5-EC59-2D9D-22A0-C73C0FB9F4F4}"/>
              </a:ext>
            </a:extLst>
          </p:cNvPr>
          <p:cNvSpPr/>
          <p:nvPr/>
        </p:nvSpPr>
        <p:spPr>
          <a:xfrm>
            <a:off x="1303283" y="5657443"/>
            <a:ext cx="849714" cy="550042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050" b="1" i="1" dirty="0">
                <a:cs typeface="Courier New" panose="02070309020205020404" pitchFamily="49" charset="0"/>
              </a:rPr>
              <a:t>MOS</a:t>
            </a:r>
          </a:p>
          <a:p>
            <a:pPr algn="ctr"/>
            <a:r>
              <a:rPr lang="en-US" altLang="zh-CN" sz="1050" b="1" i="1" dirty="0">
                <a:cs typeface="Courier New" panose="02070309020205020404" pitchFamily="49" charset="0"/>
              </a:rPr>
              <a:t>Edge </a:t>
            </a:r>
          </a:p>
        </p:txBody>
      </p:sp>
      <p:sp>
        <p:nvSpPr>
          <p:cNvPr id="33" name="矩形: 圆角 124">
            <a:extLst>
              <a:ext uri="{FF2B5EF4-FFF2-40B4-BE49-F238E27FC236}">
                <a16:creationId xmlns:a16="http://schemas.microsoft.com/office/drawing/2014/main" id="{4F8C19C6-F19C-9759-EBAC-468A3B852271}"/>
              </a:ext>
            </a:extLst>
          </p:cNvPr>
          <p:cNvSpPr/>
          <p:nvPr/>
        </p:nvSpPr>
        <p:spPr>
          <a:xfrm>
            <a:off x="1724398" y="6373188"/>
            <a:ext cx="655988" cy="310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OPC UA </a:t>
            </a:r>
            <a:b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Client</a:t>
            </a:r>
            <a:endParaRPr lang="zh-CN" altLang="en-US" sz="9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4" name="矩形: 圆角 124">
            <a:extLst>
              <a:ext uri="{FF2B5EF4-FFF2-40B4-BE49-F238E27FC236}">
                <a16:creationId xmlns:a16="http://schemas.microsoft.com/office/drawing/2014/main" id="{3FF1D64A-650C-BDFF-018D-D159F57602B1}"/>
              </a:ext>
            </a:extLst>
          </p:cNvPr>
          <p:cNvSpPr/>
          <p:nvPr/>
        </p:nvSpPr>
        <p:spPr>
          <a:xfrm>
            <a:off x="2360156" y="5752899"/>
            <a:ext cx="3131412" cy="58229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solidFill>
                <a:schemeClr val="bg1">
                  <a:lumMod val="9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5" name="矩形: 圆角 124">
            <a:extLst>
              <a:ext uri="{FF2B5EF4-FFF2-40B4-BE49-F238E27FC236}">
                <a16:creationId xmlns:a16="http://schemas.microsoft.com/office/drawing/2014/main" id="{1F2B0F5B-8DF3-E304-C788-8593955F6DBA}"/>
              </a:ext>
            </a:extLst>
          </p:cNvPr>
          <p:cNvSpPr/>
          <p:nvPr/>
        </p:nvSpPr>
        <p:spPr>
          <a:xfrm>
            <a:off x="3290101" y="6383045"/>
            <a:ext cx="655988" cy="310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OPC UA </a:t>
            </a:r>
            <a:b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Client</a:t>
            </a:r>
            <a:endParaRPr lang="zh-CN" altLang="en-US" sz="9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sp>
        <p:nvSpPr>
          <p:cNvPr id="36" name="矩形: 圆角 124">
            <a:extLst>
              <a:ext uri="{FF2B5EF4-FFF2-40B4-BE49-F238E27FC236}">
                <a16:creationId xmlns:a16="http://schemas.microsoft.com/office/drawing/2014/main" id="{EB912135-3441-F186-7FFA-647129599E66}"/>
              </a:ext>
            </a:extLst>
          </p:cNvPr>
          <p:cNvSpPr/>
          <p:nvPr/>
        </p:nvSpPr>
        <p:spPr>
          <a:xfrm>
            <a:off x="4835580" y="6389894"/>
            <a:ext cx="655988" cy="310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OPC UA </a:t>
            </a:r>
            <a:b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</a:br>
            <a:r>
              <a:rPr lang="en-US" altLang="zh-CN" sz="900" b="1" dirty="0">
                <a:solidFill>
                  <a:schemeClr val="accent1">
                    <a:lumMod val="75000"/>
                  </a:schemeClr>
                </a:solidFill>
                <a:cs typeface="Courier New" panose="02070309020205020404" pitchFamily="49" charset="0"/>
              </a:rPr>
              <a:t>Client</a:t>
            </a:r>
            <a:endParaRPr lang="zh-CN" altLang="en-US" sz="900" b="1" dirty="0">
              <a:solidFill>
                <a:schemeClr val="accent1">
                  <a:lumMod val="75000"/>
                </a:schemeClr>
              </a:solidFill>
              <a:cs typeface="Courier New" panose="02070309020205020404" pitchFamily="49" charset="0"/>
            </a:endParaRPr>
          </a:p>
        </p:txBody>
      </p:sp>
      <p:pic>
        <p:nvPicPr>
          <p:cNvPr id="37" name="그래픽 36" descr="데이터베이스 윤곽선">
            <a:extLst>
              <a:ext uri="{FF2B5EF4-FFF2-40B4-BE49-F238E27FC236}">
                <a16:creationId xmlns:a16="http://schemas.microsoft.com/office/drawing/2014/main" id="{C1D7FDD7-E09F-3039-7018-77F71246CFF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20472" y="5868706"/>
            <a:ext cx="359846" cy="217380"/>
          </a:xfrm>
          <a:prstGeom prst="rect">
            <a:avLst/>
          </a:prstGeom>
        </p:spPr>
      </p:pic>
      <p:pic>
        <p:nvPicPr>
          <p:cNvPr id="38" name="그래픽 37" descr="상향 추세 단색으로 채워진">
            <a:extLst>
              <a:ext uri="{FF2B5EF4-FFF2-40B4-BE49-F238E27FC236}">
                <a16:creationId xmlns:a16="http://schemas.microsoft.com/office/drawing/2014/main" id="{47AD4AA5-5C33-292E-4332-41B93306781E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99991" y="5844475"/>
            <a:ext cx="298477" cy="270476"/>
          </a:xfrm>
          <a:prstGeom prst="rect">
            <a:avLst/>
          </a:prstGeom>
        </p:spPr>
      </p:pic>
      <p:pic>
        <p:nvPicPr>
          <p:cNvPr id="39" name="그래픽 38" descr="네트워크 단색으로 채워진">
            <a:extLst>
              <a:ext uri="{FF2B5EF4-FFF2-40B4-BE49-F238E27FC236}">
                <a16:creationId xmlns:a16="http://schemas.microsoft.com/office/drawing/2014/main" id="{2259E9BA-1BEC-7B65-22D9-A36D568FAA4C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52365" y="5822647"/>
            <a:ext cx="290712" cy="263439"/>
          </a:xfrm>
          <a:prstGeom prst="rect">
            <a:avLst/>
          </a:prstGeom>
        </p:spPr>
      </p:pic>
      <p:sp>
        <p:nvSpPr>
          <p:cNvPr id="40" name="사각형: 둥근 모서리 61">
            <a:extLst>
              <a:ext uri="{FF2B5EF4-FFF2-40B4-BE49-F238E27FC236}">
                <a16:creationId xmlns:a16="http://schemas.microsoft.com/office/drawing/2014/main" id="{3CE277DB-839C-756E-CFE8-E66A2CB72942}"/>
              </a:ext>
            </a:extLst>
          </p:cNvPr>
          <p:cNvSpPr/>
          <p:nvPr/>
        </p:nvSpPr>
        <p:spPr>
          <a:xfrm>
            <a:off x="2637241" y="6140787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맑은 고딕"/>
                <a:ea typeface="맑은 고딕" panose="020B0503020000020004" pitchFamily="50" charset="-127"/>
              </a:rPr>
              <a:t>Field Data Aggregation</a:t>
            </a:r>
          </a:p>
        </p:txBody>
      </p:sp>
      <p:sp>
        <p:nvSpPr>
          <p:cNvPr id="41" name="사각형: 둥근 모서리 61">
            <a:extLst>
              <a:ext uri="{FF2B5EF4-FFF2-40B4-BE49-F238E27FC236}">
                <a16:creationId xmlns:a16="http://schemas.microsoft.com/office/drawing/2014/main" id="{4989BB99-5C9C-5AF3-EABB-E93EAF07D1A0}"/>
              </a:ext>
            </a:extLst>
          </p:cNvPr>
          <p:cNvSpPr/>
          <p:nvPr/>
        </p:nvSpPr>
        <p:spPr>
          <a:xfrm>
            <a:off x="4838241" y="6140787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맑은 고딕"/>
                <a:ea typeface="맑은 고딕" panose="020B0503020000020004" pitchFamily="50" charset="-127"/>
              </a:rPr>
              <a:t>Local 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맑은 고딕"/>
                <a:ea typeface="맑은 고딕" panose="020B0503020000020004" pitchFamily="50" charset="-127"/>
              </a:rPr>
              <a:t>Database</a:t>
            </a:r>
          </a:p>
        </p:txBody>
      </p:sp>
      <p:sp>
        <p:nvSpPr>
          <p:cNvPr id="42" name="사각형: 둥근 모서리 61">
            <a:extLst>
              <a:ext uri="{FF2B5EF4-FFF2-40B4-BE49-F238E27FC236}">
                <a16:creationId xmlns:a16="http://schemas.microsoft.com/office/drawing/2014/main" id="{3D1A083C-9A57-8FB5-267F-3D55EEC70ED0}"/>
              </a:ext>
            </a:extLst>
          </p:cNvPr>
          <p:cNvSpPr/>
          <p:nvPr/>
        </p:nvSpPr>
        <p:spPr>
          <a:xfrm>
            <a:off x="3789129" y="6140787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맑은 고딕"/>
                <a:ea typeface="맑은 고딕" panose="020B0503020000020004" pitchFamily="50" charset="-127"/>
              </a:rPr>
              <a:t>Local Data 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맑은 고딕"/>
                <a:ea typeface="맑은 고딕" panose="020B0503020000020004" pitchFamily="50" charset="-127"/>
              </a:rPr>
              <a:t>viewer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2EC964-815E-25C8-B4D1-FE56E2B94E6A}"/>
              </a:ext>
            </a:extLst>
          </p:cNvPr>
          <p:cNvSpPr/>
          <p:nvPr/>
        </p:nvSpPr>
        <p:spPr>
          <a:xfrm>
            <a:off x="2905096" y="7368145"/>
            <a:ext cx="1460594" cy="306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OPC UA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9F984B4-EB46-6B7F-BAE4-2A35B6755E22}"/>
              </a:ext>
            </a:extLst>
          </p:cNvPr>
          <p:cNvSpPr/>
          <p:nvPr/>
        </p:nvSpPr>
        <p:spPr>
          <a:xfrm>
            <a:off x="4492798" y="7365072"/>
            <a:ext cx="1460594" cy="306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OPC UA</a:t>
            </a:r>
            <a:endParaRPr lang="ko-KR" altLang="en-US" b="1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0940D11-4F85-1D13-DE97-D9B67DD98392}"/>
              </a:ext>
            </a:extLst>
          </p:cNvPr>
          <p:cNvCxnSpPr>
            <a:stCxn id="33" idx="2"/>
            <a:endCxn id="29" idx="0"/>
          </p:cNvCxnSpPr>
          <p:nvPr/>
        </p:nvCxnSpPr>
        <p:spPr>
          <a:xfrm flipH="1">
            <a:off x="2052263" y="6683623"/>
            <a:ext cx="129" cy="68521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398274E-71DD-ECB7-2A73-1A87903CF642}"/>
              </a:ext>
            </a:extLst>
          </p:cNvPr>
          <p:cNvCxnSpPr/>
          <p:nvPr/>
        </p:nvCxnSpPr>
        <p:spPr>
          <a:xfrm flipH="1">
            <a:off x="3643896" y="6693480"/>
            <a:ext cx="129" cy="68521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413E44C-FC0A-424C-BAAC-977CBF736179}"/>
              </a:ext>
            </a:extLst>
          </p:cNvPr>
          <p:cNvCxnSpPr/>
          <p:nvPr/>
        </p:nvCxnSpPr>
        <p:spPr>
          <a:xfrm flipH="1">
            <a:off x="5163445" y="6686695"/>
            <a:ext cx="129" cy="685216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8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618891"/>
            <a:ext cx="6511678" cy="286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현장의 제조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변환하는 과정은 제조운영체제를 적용하는 현장의 상황과 시스템 구성에 따라 다르기 때문에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제조운영체제에서는 이에 대한 별도의 솔루션을 제공하지 않으며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변환이 된 이후부터 제조운영체제가 데이터 인터페이스를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가 표준 프로토콜로 널리 활용되면서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기존의 레거시 필드버스 기술을 사용하는 솔루션에서도 자체적으로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지원하는 사례가 늘어나고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시장에는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변환을 위한 다양한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3</a:t>
            </a:r>
            <a:r>
              <a:rPr lang="en-US" altLang="ko-KR" sz="1400" kern="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rd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party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솔루션들이 제공되고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4888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35F86-656D-1E9F-D77D-7C6ABA9C838F}"/>
              </a:ext>
            </a:extLst>
          </p:cNvPr>
          <p:cNvSpPr txBox="1"/>
          <p:nvPr/>
        </p:nvSpPr>
        <p:spPr>
          <a:xfrm>
            <a:off x="435491" y="52911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2) Edge Connectivity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725766"/>
            <a:ext cx="6511678" cy="454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두 번째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Edge Connectivity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 현장의 다양한 환경으로부터 제조 데이터를 현장에서 수집하여 제조운영체제 미들웨어와 연결하기 위한 계층입니다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Edge Connectivity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계층의 가장 중요한 기능은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연결되는 제조 현장의 데이터를 안정적으로 수집하는 것이며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기반의 정보 모델과 매칭시켜 주는 것입니다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현장의 데이터들은 대부분 데이터에 대한 구체적이고 자세한 정보 없이 변수 이름이나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주소값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등으로 표현되는 경우가 많습니다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현장에 따라 현장의 데이터에 대한 정보를 별도의 문서나 자료로 관리하는 경우가 있기는 하지만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유지보수 및 시스템 확장을 위해 충분한 수준으로 자료가 관리되지 않는 경우가 많습니다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적용된 현장의 모든 정보를 설비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공정과 같은 자산 단위의 정보 모델로 만들어 관리하며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정보 모델에는 대상 자산에 대한 정보 뿐만 아니라 대상 자산으로부터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 가능한 데이터의 구체적인 정보들도 함께 포함되어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Edge Connectivity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계층에서는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통해 수집된 제조 자산의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 모델에 정의된 데이터로 매칭하여 사용할 수 있도록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BB8753-324C-93E1-646E-7D531808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4" y="5533520"/>
            <a:ext cx="5550312" cy="2701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998EB9-23B8-4490-37AC-39BDCA897A69}"/>
              </a:ext>
            </a:extLst>
          </p:cNvPr>
          <p:cNvSpPr txBox="1"/>
          <p:nvPr/>
        </p:nvSpPr>
        <p:spPr>
          <a:xfrm>
            <a:off x="1052689" y="8264574"/>
            <a:ext cx="4818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설정파일을 통한 설비</a:t>
            </a:r>
            <a:r>
              <a:rPr lang="en-US" altLang="ko-KR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1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공정 데이터 매핑</a:t>
            </a:r>
          </a:p>
        </p:txBody>
      </p:sp>
    </p:spTree>
    <p:extLst>
      <p:ext uri="{BB962C8B-B14F-4D97-AF65-F5344CB8AC3E}">
        <p14:creationId xmlns:p14="http://schemas.microsoft.com/office/powerpoint/2010/main" val="300826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618891"/>
            <a:ext cx="6511678" cy="17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 하나의 중요한 역할은 제조운영체제 미들웨어와의 안전한 데이터 연결을 제공하는 것입니다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적용되는 시스템의 규모와 구성에 따라 퍼블릭 클라우드 또는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서버 등의 환경에 구축할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리소스의 확장에도 유연하게 대응할 수 있는 체계로 구현되어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따라서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현장의 데이터를 인터넷 망을 통해 미들웨어에서 통합 관리하게 되는 경우를 가정하여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현장에서 수집되는 데이터의 전달을 위해 보안이 적용된 네트워크 채널을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269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35F86-656D-1E9F-D77D-7C6ABA9C838F}"/>
              </a:ext>
            </a:extLst>
          </p:cNvPr>
          <p:cNvSpPr txBox="1"/>
          <p:nvPr/>
        </p:nvSpPr>
        <p:spPr>
          <a:xfrm>
            <a:off x="435491" y="52911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3) MOS Middleware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725766"/>
            <a:ext cx="6511678" cy="398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세 번째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Middleware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현장의 자산에 대한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정보모델을 관리하고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정보모델을 기반으로 현장에서 수집된 모든 데이터를 저장합니다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 계층에서는 다양한 제조 서비스들이 독립적으로 실행될 수 있는 안정적인 환경을 제공하며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동시에 현장에서 수집되는 제조 데이터를 실시간으로 서비스들이 공유하여 동작할 수 있도록 하는 데이터 배포 인프라를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이를 위해 메시징 버스 구조의 시스템을 구축하고 시계열 데이터베이스와 관계형 데이터베이스를 모두 활용하고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데이터 공유 기능은 제조 현장의 데이터 뿐만 아니라 제조 서비스들 사이에서도 가능하며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미들웨어 계층에서는 제조운영체제에서 사용 가능한 모든 데이터에 대하여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을 기반으로 하는 규격화된 인터페이스를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40BABB9-B04C-EFE2-DC2A-E0391EEF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3" y="4750307"/>
            <a:ext cx="5859801" cy="414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02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35F86-656D-1E9F-D77D-7C6ABA9C838F}"/>
              </a:ext>
            </a:extLst>
          </p:cNvPr>
          <p:cNvSpPr txBox="1"/>
          <p:nvPr/>
        </p:nvSpPr>
        <p:spPr>
          <a:xfrm>
            <a:off x="435491" y="52911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계층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4) MOS Services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DE09B-6317-2DF5-D379-2D6751D207AC}"/>
              </a:ext>
            </a:extLst>
          </p:cNvPr>
          <p:cNvSpPr/>
          <p:nvPr/>
        </p:nvSpPr>
        <p:spPr>
          <a:xfrm>
            <a:off x="206094" y="725766"/>
            <a:ext cx="651167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네 번째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Servce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시스템을 운영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관리하기 위한 각종 솔루션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에너지 관리 솔루션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머신 데이터 학습을 통한 생산성 향상 솔루션 등 다양한 기능을 데이터 기반의 마이크로 서비스 형태로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제공되는 기능은 적용된 서비스에 따라 다르며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모든 서비스는 제조운영체제 미들웨어 계층에서 제공하는 규격화된 인터페이스를 통해 제조 현장의 데이터를 활용할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제조운영체제에서 제공 가능한 서비스는 서비스 패키지의 각종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PLAN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구체적으로 확인할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DC42A-0A65-5DF9-40FE-D213DD66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0" y="3740805"/>
            <a:ext cx="2163353" cy="13142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D39BD3-2557-E597-9987-4434420DB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0" y="5251684"/>
            <a:ext cx="2153654" cy="12199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EBC325-D825-0B38-A159-5074A55E2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90" y="6668255"/>
            <a:ext cx="2153654" cy="13142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45CF78-7EC8-32AF-4B05-1C0C7925B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875" y="6668255"/>
            <a:ext cx="1897151" cy="1314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0968B1-A41D-2881-8C3F-FE8FD17F5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1875" y="3747751"/>
            <a:ext cx="1897151" cy="13003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3AC094-580A-261B-9EB6-EA16A3EE1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57" y="3745944"/>
            <a:ext cx="1895713" cy="13039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BF0D37-40A6-AF11-225A-6D81E7EB84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875" y="5251684"/>
            <a:ext cx="1897151" cy="12199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EDF7BA-C0B1-404A-6854-BADA937195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55" y="6668255"/>
            <a:ext cx="1895715" cy="1314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085FF5-91C3-A3B0-CB15-AB69078EDC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2056" y="5251684"/>
            <a:ext cx="1895713" cy="12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1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17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계층 구조를 일반적으로 익숙한 자동화 피라미드 구조에 대입하여 표현하면 다음 그림과 같습니다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Edge Connectivity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인터페이스를 통해 필드의 각종 제조 설비와 공정의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Field Data Aggregation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을 통해 필드의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 모델에 매칭시켜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E2FDF06-01A8-6C34-7468-C4E1D15CCF2F}"/>
              </a:ext>
            </a:extLst>
          </p:cNvPr>
          <p:cNvSpPr/>
          <p:nvPr/>
        </p:nvSpPr>
        <p:spPr>
          <a:xfrm>
            <a:off x="433113" y="2865745"/>
            <a:ext cx="6190323" cy="5871979"/>
          </a:xfrm>
          <a:prstGeom prst="roundRect">
            <a:avLst>
              <a:gd name="adj" fmla="val 2001"/>
            </a:avLst>
          </a:prstGeom>
          <a:solidFill>
            <a:srgbClr val="50749F">
              <a:alpha val="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7B86C423-83A9-2113-C351-1B356C2BF143}"/>
              </a:ext>
            </a:extLst>
          </p:cNvPr>
          <p:cNvSpPr/>
          <p:nvPr/>
        </p:nvSpPr>
        <p:spPr>
          <a:xfrm>
            <a:off x="520810" y="2957502"/>
            <a:ext cx="6023113" cy="1582636"/>
          </a:xfrm>
          <a:prstGeom prst="round2DiagRect">
            <a:avLst>
              <a:gd name="adj1" fmla="val 680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5" name="矩形: 圆角 124">
            <a:extLst>
              <a:ext uri="{FF2B5EF4-FFF2-40B4-BE49-F238E27FC236}">
                <a16:creationId xmlns:a16="http://schemas.microsoft.com/office/drawing/2014/main" id="{FD916D9E-1007-FA29-7C28-67B21564F9E5}"/>
              </a:ext>
            </a:extLst>
          </p:cNvPr>
          <p:cNvSpPr/>
          <p:nvPr/>
        </p:nvSpPr>
        <p:spPr>
          <a:xfrm>
            <a:off x="588397" y="3018735"/>
            <a:ext cx="5899867" cy="1461951"/>
          </a:xfrm>
          <a:prstGeom prst="round2DiagRect">
            <a:avLst>
              <a:gd name="adj1" fmla="val 51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6" name="矩形: 圆角 124">
            <a:extLst>
              <a:ext uri="{FF2B5EF4-FFF2-40B4-BE49-F238E27FC236}">
                <a16:creationId xmlns:a16="http://schemas.microsoft.com/office/drawing/2014/main" id="{AE1ABA31-4379-A554-091A-308471ED6231}"/>
              </a:ext>
            </a:extLst>
          </p:cNvPr>
          <p:cNvSpPr/>
          <p:nvPr/>
        </p:nvSpPr>
        <p:spPr>
          <a:xfrm>
            <a:off x="573147" y="2961345"/>
            <a:ext cx="844982" cy="550042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8" name="矩形: 圆角 124">
            <a:extLst>
              <a:ext uri="{FF2B5EF4-FFF2-40B4-BE49-F238E27FC236}">
                <a16:creationId xmlns:a16="http://schemas.microsoft.com/office/drawing/2014/main" id="{49961B84-605B-BDC0-7911-2FA669588AF9}"/>
              </a:ext>
            </a:extLst>
          </p:cNvPr>
          <p:cNvSpPr/>
          <p:nvPr/>
        </p:nvSpPr>
        <p:spPr>
          <a:xfrm>
            <a:off x="520810" y="4825866"/>
            <a:ext cx="6023113" cy="854031"/>
          </a:xfrm>
          <a:prstGeom prst="round2DiagRect">
            <a:avLst>
              <a:gd name="adj1" fmla="val 86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9" name="矩形: 圆角 124">
            <a:extLst>
              <a:ext uri="{FF2B5EF4-FFF2-40B4-BE49-F238E27FC236}">
                <a16:creationId xmlns:a16="http://schemas.microsoft.com/office/drawing/2014/main" id="{FF640A3D-BBE2-308D-CFD7-95D76E293336}"/>
              </a:ext>
            </a:extLst>
          </p:cNvPr>
          <p:cNvSpPr/>
          <p:nvPr/>
        </p:nvSpPr>
        <p:spPr>
          <a:xfrm>
            <a:off x="588397" y="4885608"/>
            <a:ext cx="5899867" cy="728860"/>
          </a:xfrm>
          <a:prstGeom prst="round2DiagRect">
            <a:avLst>
              <a:gd name="adj1" fmla="val 642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0" name="矩形: 圆角 124">
            <a:extLst>
              <a:ext uri="{FF2B5EF4-FFF2-40B4-BE49-F238E27FC236}">
                <a16:creationId xmlns:a16="http://schemas.microsoft.com/office/drawing/2014/main" id="{AB438C6B-E29E-B4E8-2A55-2760DF58621B}"/>
              </a:ext>
            </a:extLst>
          </p:cNvPr>
          <p:cNvSpPr/>
          <p:nvPr/>
        </p:nvSpPr>
        <p:spPr>
          <a:xfrm>
            <a:off x="576365" y="4827480"/>
            <a:ext cx="1054368" cy="550042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Edge</a:t>
            </a:r>
          </a:p>
          <a:p>
            <a:pPr algn="ctr"/>
            <a:r>
              <a:rPr lang="en-US" altLang="zh-CN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Connectivity</a:t>
            </a:r>
          </a:p>
        </p:txBody>
      </p:sp>
      <p:sp>
        <p:nvSpPr>
          <p:cNvPr id="11" name="矩形: 圆角 124">
            <a:extLst>
              <a:ext uri="{FF2B5EF4-FFF2-40B4-BE49-F238E27FC236}">
                <a16:creationId xmlns:a16="http://schemas.microsoft.com/office/drawing/2014/main" id="{5F8030E8-2E91-9C49-239E-A117D61A4F49}"/>
              </a:ext>
            </a:extLst>
          </p:cNvPr>
          <p:cNvSpPr/>
          <p:nvPr/>
        </p:nvSpPr>
        <p:spPr>
          <a:xfrm>
            <a:off x="3819844" y="4922936"/>
            <a:ext cx="2576494" cy="58229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2" name="矩形: 圆角 124">
            <a:extLst>
              <a:ext uri="{FF2B5EF4-FFF2-40B4-BE49-F238E27FC236}">
                <a16:creationId xmlns:a16="http://schemas.microsoft.com/office/drawing/2014/main" id="{D36010B3-4506-5916-DF5C-E57DB439764C}"/>
              </a:ext>
            </a:extLst>
          </p:cNvPr>
          <p:cNvSpPr/>
          <p:nvPr/>
        </p:nvSpPr>
        <p:spPr>
          <a:xfrm>
            <a:off x="631565" y="3670649"/>
            <a:ext cx="5793322" cy="7185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3" name="위쪽/아래쪽 화살표 58">
            <a:extLst>
              <a:ext uri="{FF2B5EF4-FFF2-40B4-BE49-F238E27FC236}">
                <a16:creationId xmlns:a16="http://schemas.microsoft.com/office/drawing/2014/main" id="{58A47677-AF9D-43FD-AD7B-B4A3DFD77CBA}"/>
              </a:ext>
            </a:extLst>
          </p:cNvPr>
          <p:cNvSpPr/>
          <p:nvPr/>
        </p:nvSpPr>
        <p:spPr>
          <a:xfrm>
            <a:off x="3652221" y="4466522"/>
            <a:ext cx="229513" cy="387386"/>
          </a:xfrm>
          <a:prstGeom prst="upDownArrow">
            <a:avLst>
              <a:gd name="adj1" fmla="val 50000"/>
              <a:gd name="adj2" fmla="val 41292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矩形: 圆角 124">
            <a:extLst>
              <a:ext uri="{FF2B5EF4-FFF2-40B4-BE49-F238E27FC236}">
                <a16:creationId xmlns:a16="http://schemas.microsoft.com/office/drawing/2014/main" id="{7499E8A0-FE92-06A6-344A-1F86E210F0F2}"/>
              </a:ext>
            </a:extLst>
          </p:cNvPr>
          <p:cNvSpPr/>
          <p:nvPr/>
        </p:nvSpPr>
        <p:spPr>
          <a:xfrm>
            <a:off x="671493" y="3723201"/>
            <a:ext cx="1204651" cy="6178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accent2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MOS </a:t>
            </a:r>
          </a:p>
          <a:p>
            <a:pPr algn="ctr"/>
            <a:r>
              <a:rPr lang="en-US" altLang="zh-CN" sz="1100" b="1" dirty="0">
                <a:solidFill>
                  <a:schemeClr val="accent2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Middleware</a:t>
            </a:r>
            <a:endParaRPr lang="zh-CN" altLang="en-US" sz="1100" b="1" dirty="0">
              <a:solidFill>
                <a:schemeClr val="accent2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ourier New" panose="02070309020205020404" pitchFamily="49" charset="0"/>
            </a:endParaRPr>
          </a:p>
        </p:txBody>
      </p:sp>
      <p:pic>
        <p:nvPicPr>
          <p:cNvPr id="17" name="그래픽 16" descr="데이터베이스 윤곽선">
            <a:extLst>
              <a:ext uri="{FF2B5EF4-FFF2-40B4-BE49-F238E27FC236}">
                <a16:creationId xmlns:a16="http://schemas.microsoft.com/office/drawing/2014/main" id="{7F12BE2E-3844-466E-2A78-4BA17F41A9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9740" y="5038743"/>
            <a:ext cx="359846" cy="217380"/>
          </a:xfrm>
          <a:prstGeom prst="rect">
            <a:avLst/>
          </a:prstGeom>
        </p:spPr>
      </p:pic>
      <p:pic>
        <p:nvPicPr>
          <p:cNvPr id="18" name="그래픽 17" descr="상향 추세 단색으로 채워진">
            <a:extLst>
              <a:ext uri="{FF2B5EF4-FFF2-40B4-BE49-F238E27FC236}">
                <a16:creationId xmlns:a16="http://schemas.microsoft.com/office/drawing/2014/main" id="{D6649B9B-0661-0BB0-7CB6-BD7FDD0774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1715" y="5014512"/>
            <a:ext cx="298477" cy="270476"/>
          </a:xfrm>
          <a:prstGeom prst="rect">
            <a:avLst/>
          </a:prstGeom>
        </p:spPr>
      </p:pic>
      <p:pic>
        <p:nvPicPr>
          <p:cNvPr id="19" name="그래픽 18" descr="네트워크 단색으로 채워진">
            <a:extLst>
              <a:ext uri="{FF2B5EF4-FFF2-40B4-BE49-F238E27FC236}">
                <a16:creationId xmlns:a16="http://schemas.microsoft.com/office/drawing/2014/main" id="{9F507174-CF55-4373-EC3E-B5BF5C5E1E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2053" y="4992684"/>
            <a:ext cx="290712" cy="263439"/>
          </a:xfrm>
          <a:prstGeom prst="rect">
            <a:avLst/>
          </a:prstGeom>
        </p:spPr>
      </p:pic>
      <p:sp>
        <p:nvSpPr>
          <p:cNvPr id="20" name="사각형: 둥근 모서리 61">
            <a:extLst>
              <a:ext uri="{FF2B5EF4-FFF2-40B4-BE49-F238E27FC236}">
                <a16:creationId xmlns:a16="http://schemas.microsoft.com/office/drawing/2014/main" id="{BC2833A2-4006-9A89-A600-AEF7BC1F683B}"/>
              </a:ext>
            </a:extLst>
          </p:cNvPr>
          <p:cNvSpPr/>
          <p:nvPr/>
        </p:nvSpPr>
        <p:spPr>
          <a:xfrm>
            <a:off x="4096929" y="5310824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Field Data Aggregation</a:t>
            </a:r>
          </a:p>
        </p:txBody>
      </p:sp>
      <p:sp>
        <p:nvSpPr>
          <p:cNvPr id="21" name="사각형: 둥근 모서리 61">
            <a:extLst>
              <a:ext uri="{FF2B5EF4-FFF2-40B4-BE49-F238E27FC236}">
                <a16:creationId xmlns:a16="http://schemas.microsoft.com/office/drawing/2014/main" id="{7878BEA5-F6AD-E6B0-DE0E-5875F75214A8}"/>
              </a:ext>
            </a:extLst>
          </p:cNvPr>
          <p:cNvSpPr/>
          <p:nvPr/>
        </p:nvSpPr>
        <p:spPr>
          <a:xfrm>
            <a:off x="5587509" y="5310824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</a:t>
            </a:r>
          </a:p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Database</a:t>
            </a:r>
          </a:p>
        </p:txBody>
      </p:sp>
      <p:sp>
        <p:nvSpPr>
          <p:cNvPr id="22" name="사각형: 둥근 모서리 61">
            <a:extLst>
              <a:ext uri="{FF2B5EF4-FFF2-40B4-BE49-F238E27FC236}">
                <a16:creationId xmlns:a16="http://schemas.microsoft.com/office/drawing/2014/main" id="{5296E755-7153-50CF-2C0E-6AB9B3AE0188}"/>
              </a:ext>
            </a:extLst>
          </p:cNvPr>
          <p:cNvSpPr/>
          <p:nvPr/>
        </p:nvSpPr>
        <p:spPr>
          <a:xfrm>
            <a:off x="4840853" y="5310824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Data </a:t>
            </a:r>
          </a:p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viewer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B2F13B75-FD9A-4613-B5BE-A57AF80AEEBB}"/>
              </a:ext>
            </a:extLst>
          </p:cNvPr>
          <p:cNvSpPr/>
          <p:nvPr/>
        </p:nvSpPr>
        <p:spPr>
          <a:xfrm>
            <a:off x="631565" y="3034724"/>
            <a:ext cx="716918" cy="431960"/>
          </a:xfrm>
          <a:custGeom>
            <a:avLst/>
            <a:gdLst>
              <a:gd name="connsiteX0" fmla="*/ 631190 w 1743907"/>
              <a:gd name="connsiteY0" fmla="*/ 0 h 996903"/>
              <a:gd name="connsiteX1" fmla="*/ 983198 w 1743907"/>
              <a:gd name="connsiteY1" fmla="*/ 229821 h 996903"/>
              <a:gd name="connsiteX2" fmla="*/ 1000923 w 1743907"/>
              <a:gd name="connsiteY2" fmla="*/ 286066 h 996903"/>
              <a:gd name="connsiteX3" fmla="*/ 1020980 w 1743907"/>
              <a:gd name="connsiteY3" fmla="*/ 256765 h 996903"/>
              <a:gd name="connsiteX4" fmla="*/ 1202368 w 1743907"/>
              <a:gd name="connsiteY4" fmla="*/ 182760 h 996903"/>
              <a:gd name="connsiteX5" fmla="*/ 1458890 w 1743907"/>
              <a:gd name="connsiteY5" fmla="*/ 435429 h 996903"/>
              <a:gd name="connsiteX6" fmla="*/ 1458890 w 1743907"/>
              <a:gd name="connsiteY6" fmla="*/ 435429 h 996903"/>
              <a:gd name="connsiteX7" fmla="*/ 1516330 w 1743907"/>
              <a:gd name="connsiteY7" fmla="*/ 441132 h 996903"/>
              <a:gd name="connsiteX8" fmla="*/ 1743907 w 1743907"/>
              <a:gd name="connsiteY8" fmla="*/ 716166 h 996903"/>
              <a:gd name="connsiteX9" fmla="*/ 1458889 w 1743907"/>
              <a:gd name="connsiteY9" fmla="*/ 996903 h 996903"/>
              <a:gd name="connsiteX10" fmla="*/ 1458879 w 1743907"/>
              <a:gd name="connsiteY10" fmla="*/ 996902 h 996903"/>
              <a:gd name="connsiteX11" fmla="*/ 299400 w 1743907"/>
              <a:gd name="connsiteY11" fmla="*/ 996902 h 996903"/>
              <a:gd name="connsiteX12" fmla="*/ 299400 w 1743907"/>
              <a:gd name="connsiteY12" fmla="*/ 995475 h 996903"/>
              <a:gd name="connsiteX13" fmla="*/ 285018 w 1743907"/>
              <a:gd name="connsiteY13" fmla="*/ 996903 h 996903"/>
              <a:gd name="connsiteX14" fmla="*/ 0 w 1743907"/>
              <a:gd name="connsiteY14" fmla="*/ 716166 h 996903"/>
              <a:gd name="connsiteX15" fmla="*/ 227577 w 1743907"/>
              <a:gd name="connsiteY15" fmla="*/ 441132 h 996903"/>
              <a:gd name="connsiteX16" fmla="*/ 255513 w 1743907"/>
              <a:gd name="connsiteY16" fmla="*/ 438358 h 996903"/>
              <a:gd name="connsiteX17" fmla="*/ 249161 w 1743907"/>
              <a:gd name="connsiteY17" fmla="*/ 376290 h 996903"/>
              <a:gd name="connsiteX18" fmla="*/ 631190 w 1743907"/>
              <a:gd name="connsiteY18" fmla="*/ 0 h 9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43907" h="996903">
                <a:moveTo>
                  <a:pt x="631190" y="0"/>
                </a:moveTo>
                <a:cubicBezTo>
                  <a:pt x="789432" y="0"/>
                  <a:pt x="925202" y="94765"/>
                  <a:pt x="983198" y="229821"/>
                </a:cubicBezTo>
                <a:lnTo>
                  <a:pt x="1000923" y="286066"/>
                </a:lnTo>
                <a:lnTo>
                  <a:pt x="1020980" y="256765"/>
                </a:lnTo>
                <a:cubicBezTo>
                  <a:pt x="1067401" y="211041"/>
                  <a:pt x="1131532" y="182760"/>
                  <a:pt x="1202368" y="182760"/>
                </a:cubicBezTo>
                <a:cubicBezTo>
                  <a:pt x="1344041" y="182760"/>
                  <a:pt x="1458890" y="295884"/>
                  <a:pt x="1458890" y="435429"/>
                </a:cubicBezTo>
                <a:lnTo>
                  <a:pt x="1458890" y="435429"/>
                </a:lnTo>
                <a:lnTo>
                  <a:pt x="1516330" y="441132"/>
                </a:lnTo>
                <a:cubicBezTo>
                  <a:pt x="1646208" y="467310"/>
                  <a:pt x="1743907" y="580500"/>
                  <a:pt x="1743907" y="716166"/>
                </a:cubicBezTo>
                <a:cubicBezTo>
                  <a:pt x="1743907" y="871213"/>
                  <a:pt x="1616300" y="996903"/>
                  <a:pt x="1458889" y="996903"/>
                </a:cubicBezTo>
                <a:lnTo>
                  <a:pt x="1458879" y="996902"/>
                </a:lnTo>
                <a:lnTo>
                  <a:pt x="299400" y="996902"/>
                </a:lnTo>
                <a:lnTo>
                  <a:pt x="299400" y="995475"/>
                </a:lnTo>
                <a:lnTo>
                  <a:pt x="285018" y="996903"/>
                </a:lnTo>
                <a:cubicBezTo>
                  <a:pt x="127607" y="996903"/>
                  <a:pt x="0" y="871213"/>
                  <a:pt x="0" y="716166"/>
                </a:cubicBezTo>
                <a:cubicBezTo>
                  <a:pt x="0" y="580500"/>
                  <a:pt x="97699" y="467310"/>
                  <a:pt x="227577" y="441132"/>
                </a:cubicBezTo>
                <a:lnTo>
                  <a:pt x="255513" y="438358"/>
                </a:lnTo>
                <a:lnTo>
                  <a:pt x="249161" y="376290"/>
                </a:lnTo>
                <a:cubicBezTo>
                  <a:pt x="249161" y="168471"/>
                  <a:pt x="420201" y="0"/>
                  <a:pt x="63119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4" name="文本框 237">
            <a:extLst>
              <a:ext uri="{FF2B5EF4-FFF2-40B4-BE49-F238E27FC236}">
                <a16:creationId xmlns:a16="http://schemas.microsoft.com/office/drawing/2014/main" id="{353B1474-30C7-E250-B592-9D0912CC8D64}"/>
              </a:ext>
            </a:extLst>
          </p:cNvPr>
          <p:cNvSpPr txBox="1"/>
          <p:nvPr/>
        </p:nvSpPr>
        <p:spPr>
          <a:xfrm>
            <a:off x="631565" y="3131090"/>
            <a:ext cx="716918" cy="3970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MOS</a:t>
            </a:r>
          </a:p>
          <a:p>
            <a:pPr algn="ctr">
              <a:lnSpc>
                <a:spcPct val="90000"/>
              </a:lnSpc>
            </a:pP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Services</a:t>
            </a:r>
            <a:endParaRPr lang="zh-CN" altLang="en-US" sz="1100" b="1" dirty="0">
              <a:solidFill>
                <a:schemeClr val="accent2">
                  <a:lumMod val="7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ourier New" panose="02070309020205020404" pitchFamily="49" charset="0"/>
            </a:endParaRPr>
          </a:p>
        </p:txBody>
      </p:sp>
      <p:pic>
        <p:nvPicPr>
          <p:cNvPr id="25" name="그래픽 24" descr="데이터베이스 윤곽선">
            <a:extLst>
              <a:ext uri="{FF2B5EF4-FFF2-40B4-BE49-F238E27FC236}">
                <a16:creationId xmlns:a16="http://schemas.microsoft.com/office/drawing/2014/main" id="{6EA900E9-33FC-1047-981C-2840ECD1B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7387" y="3828597"/>
            <a:ext cx="403440" cy="243715"/>
          </a:xfrm>
          <a:prstGeom prst="rect">
            <a:avLst/>
          </a:prstGeom>
        </p:spPr>
      </p:pic>
      <p:pic>
        <p:nvPicPr>
          <p:cNvPr id="26" name="그래픽 25" descr="계층 구조형 윤곽선">
            <a:extLst>
              <a:ext uri="{FF2B5EF4-FFF2-40B4-BE49-F238E27FC236}">
                <a16:creationId xmlns:a16="http://schemas.microsoft.com/office/drawing/2014/main" id="{FF939538-1FE1-E337-A62F-B5936919E56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7918" y="3774378"/>
            <a:ext cx="388609" cy="352153"/>
          </a:xfrm>
          <a:prstGeom prst="rect">
            <a:avLst/>
          </a:prstGeom>
        </p:spPr>
      </p:pic>
      <p:pic>
        <p:nvPicPr>
          <p:cNvPr id="27" name="그래픽 26" descr="인공 지능 윤곽선">
            <a:extLst>
              <a:ext uri="{FF2B5EF4-FFF2-40B4-BE49-F238E27FC236}">
                <a16:creationId xmlns:a16="http://schemas.microsoft.com/office/drawing/2014/main" id="{2D2E45A5-D673-BC89-101A-0859FE4F234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7664" y="3792511"/>
            <a:ext cx="348589" cy="315887"/>
          </a:xfrm>
          <a:prstGeom prst="rect">
            <a:avLst/>
          </a:prstGeom>
        </p:spPr>
      </p:pic>
      <p:sp>
        <p:nvSpPr>
          <p:cNvPr id="28" name="사각형: 둥근 모서리 61">
            <a:extLst>
              <a:ext uri="{FF2B5EF4-FFF2-40B4-BE49-F238E27FC236}">
                <a16:creationId xmlns:a16="http://schemas.microsoft.com/office/drawing/2014/main" id="{8E996F06-AE24-EE6A-6ACF-E47889B820B5}"/>
              </a:ext>
            </a:extLst>
          </p:cNvPr>
          <p:cNvSpPr/>
          <p:nvPr/>
        </p:nvSpPr>
        <p:spPr>
          <a:xfrm>
            <a:off x="2571371" y="4168354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MOS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Database</a:t>
            </a:r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329022EF-2FF3-E81E-0BA0-91B817303A28}"/>
              </a:ext>
            </a:extLst>
          </p:cNvPr>
          <p:cNvSpPr/>
          <p:nvPr/>
        </p:nvSpPr>
        <p:spPr>
          <a:xfrm>
            <a:off x="1918548" y="4163934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AAS 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Repository</a:t>
            </a:r>
          </a:p>
        </p:txBody>
      </p:sp>
      <p:sp>
        <p:nvSpPr>
          <p:cNvPr id="30" name="사각형: 둥근 모서리 61">
            <a:extLst>
              <a:ext uri="{FF2B5EF4-FFF2-40B4-BE49-F238E27FC236}">
                <a16:creationId xmlns:a16="http://schemas.microsoft.com/office/drawing/2014/main" id="{0BE682C2-E705-8776-FCF6-5D575664B211}"/>
              </a:ext>
            </a:extLst>
          </p:cNvPr>
          <p:cNvSpPr/>
          <p:nvPr/>
        </p:nvSpPr>
        <p:spPr>
          <a:xfrm>
            <a:off x="4488730" y="4188485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Analytics</a:t>
            </a:r>
          </a:p>
        </p:txBody>
      </p:sp>
      <p:pic>
        <p:nvPicPr>
          <p:cNvPr id="31" name="그래픽 30" descr="웹 디자인 윤곽선">
            <a:extLst>
              <a:ext uri="{FF2B5EF4-FFF2-40B4-BE49-F238E27FC236}">
                <a16:creationId xmlns:a16="http://schemas.microsoft.com/office/drawing/2014/main" id="{E933F1B3-4DB8-695E-5218-BACD606A303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71687" y="3792043"/>
            <a:ext cx="349621" cy="316823"/>
          </a:xfrm>
          <a:prstGeom prst="rect">
            <a:avLst/>
          </a:prstGeom>
        </p:spPr>
      </p:pic>
      <p:sp>
        <p:nvSpPr>
          <p:cNvPr id="32" name="사각형: 둥근 모서리 61">
            <a:extLst>
              <a:ext uri="{FF2B5EF4-FFF2-40B4-BE49-F238E27FC236}">
                <a16:creationId xmlns:a16="http://schemas.microsoft.com/office/drawing/2014/main" id="{4ECF0891-C65F-D4B5-E2D5-0BC7CC4C280D}"/>
              </a:ext>
            </a:extLst>
          </p:cNvPr>
          <p:cNvSpPr/>
          <p:nvPr/>
        </p:nvSpPr>
        <p:spPr>
          <a:xfrm>
            <a:off x="3263262" y="4188485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REST</a:t>
            </a:r>
            <a:r>
              <a:rPr lang="ko-KR" altLang="en-US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Server</a:t>
            </a:r>
          </a:p>
        </p:txBody>
      </p:sp>
      <p:pic>
        <p:nvPicPr>
          <p:cNvPr id="33" name="그래픽 32" descr="방패 선택 표시 윤곽선">
            <a:extLst>
              <a:ext uri="{FF2B5EF4-FFF2-40B4-BE49-F238E27FC236}">
                <a16:creationId xmlns:a16="http://schemas.microsoft.com/office/drawing/2014/main" id="{F9E9BE14-F933-0682-5907-58D8DB5B123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77113" y="3797285"/>
            <a:ext cx="338053" cy="306339"/>
          </a:xfrm>
          <a:prstGeom prst="rect">
            <a:avLst/>
          </a:prstGeom>
        </p:spPr>
      </p:pic>
      <p:sp>
        <p:nvSpPr>
          <p:cNvPr id="34" name="사각형: 둥근 모서리 61">
            <a:extLst>
              <a:ext uri="{FF2B5EF4-FFF2-40B4-BE49-F238E27FC236}">
                <a16:creationId xmlns:a16="http://schemas.microsoft.com/office/drawing/2014/main" id="{F6F1C44F-B3FC-78AD-5BF0-A7660E0C2BE0}"/>
              </a:ext>
            </a:extLst>
          </p:cNvPr>
          <p:cNvSpPr/>
          <p:nvPr/>
        </p:nvSpPr>
        <p:spPr>
          <a:xfrm>
            <a:off x="5154528" y="4179969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Security</a:t>
            </a:r>
          </a:p>
        </p:txBody>
      </p:sp>
      <p:pic>
        <p:nvPicPr>
          <p:cNvPr id="35" name="그래픽 34" descr="상향 추세 단색으로 채워진">
            <a:extLst>
              <a:ext uri="{FF2B5EF4-FFF2-40B4-BE49-F238E27FC236}">
                <a16:creationId xmlns:a16="http://schemas.microsoft.com/office/drawing/2014/main" id="{F8C18C08-806E-FD9E-58BF-FB81CCE1F3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2168" y="3798833"/>
            <a:ext cx="334636" cy="303243"/>
          </a:xfrm>
          <a:prstGeom prst="rect">
            <a:avLst/>
          </a:prstGeom>
        </p:spPr>
      </p:pic>
      <p:sp>
        <p:nvSpPr>
          <p:cNvPr id="36" name="사각형: 둥근 모서리 61">
            <a:extLst>
              <a:ext uri="{FF2B5EF4-FFF2-40B4-BE49-F238E27FC236}">
                <a16:creationId xmlns:a16="http://schemas.microsoft.com/office/drawing/2014/main" id="{2902F522-E245-9EF3-1752-F0D247B11D70}"/>
              </a:ext>
            </a:extLst>
          </p:cNvPr>
          <p:cNvSpPr/>
          <p:nvPr/>
        </p:nvSpPr>
        <p:spPr>
          <a:xfrm>
            <a:off x="3883924" y="4188485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Graph</a:t>
            </a:r>
          </a:p>
        </p:txBody>
      </p:sp>
      <p:pic>
        <p:nvPicPr>
          <p:cNvPr id="37" name="그래픽 36" descr="단일 톱니바퀴 윤곽선">
            <a:extLst>
              <a:ext uri="{FF2B5EF4-FFF2-40B4-BE49-F238E27FC236}">
                <a16:creationId xmlns:a16="http://schemas.microsoft.com/office/drawing/2014/main" id="{4C8542FB-79E3-B48C-2770-4E7BC90CFF1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06023" y="3768682"/>
            <a:ext cx="401180" cy="363545"/>
          </a:xfrm>
          <a:prstGeom prst="rect">
            <a:avLst/>
          </a:prstGeom>
        </p:spPr>
      </p:pic>
      <p:sp>
        <p:nvSpPr>
          <p:cNvPr id="38" name="사각형: 둥근 모서리 61">
            <a:extLst>
              <a:ext uri="{FF2B5EF4-FFF2-40B4-BE49-F238E27FC236}">
                <a16:creationId xmlns:a16="http://schemas.microsoft.com/office/drawing/2014/main" id="{8E5652D6-BBC9-0F3F-9C08-148E9CE2D687}"/>
              </a:ext>
            </a:extLst>
          </p:cNvPr>
          <p:cNvSpPr/>
          <p:nvPr/>
        </p:nvSpPr>
        <p:spPr>
          <a:xfrm>
            <a:off x="5822773" y="4163934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Cloud/EDGE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management</a:t>
            </a:r>
          </a:p>
        </p:txBody>
      </p:sp>
      <p:pic>
        <p:nvPicPr>
          <p:cNvPr id="39" name="그래픽 38" descr="기어 헤드 윤곽선">
            <a:extLst>
              <a:ext uri="{FF2B5EF4-FFF2-40B4-BE49-F238E27FC236}">
                <a16:creationId xmlns:a16="http://schemas.microsoft.com/office/drawing/2014/main" id="{DB535F43-3F58-A061-55E0-143EC0B0D0D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10209" y="3038388"/>
            <a:ext cx="334420" cy="303047"/>
          </a:xfrm>
          <a:prstGeom prst="rect">
            <a:avLst/>
          </a:prstGeom>
        </p:spPr>
      </p:pic>
      <p:pic>
        <p:nvPicPr>
          <p:cNvPr id="40" name="그래픽 39" descr="클립보드 선택 표시됨 윤곽선">
            <a:extLst>
              <a:ext uri="{FF2B5EF4-FFF2-40B4-BE49-F238E27FC236}">
                <a16:creationId xmlns:a16="http://schemas.microsoft.com/office/drawing/2014/main" id="{C4EDF566-DECA-E49D-0F87-5BA1B687BCF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53083" y="3046146"/>
            <a:ext cx="331293" cy="300214"/>
          </a:xfrm>
          <a:prstGeom prst="rect">
            <a:avLst/>
          </a:prstGeom>
        </p:spPr>
      </p:pic>
      <p:pic>
        <p:nvPicPr>
          <p:cNvPr id="41" name="그래픽 40" descr="트럭 윤곽선">
            <a:extLst>
              <a:ext uri="{FF2B5EF4-FFF2-40B4-BE49-F238E27FC236}">
                <a16:creationId xmlns:a16="http://schemas.microsoft.com/office/drawing/2014/main" id="{58F95A03-F02A-9012-62E0-90CA4C4CC1EF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26612" y="3044444"/>
            <a:ext cx="318869" cy="288955"/>
          </a:xfrm>
          <a:prstGeom prst="rect">
            <a:avLst/>
          </a:prstGeom>
        </p:spPr>
      </p:pic>
      <p:sp>
        <p:nvSpPr>
          <p:cNvPr id="42" name="사각형: 둥근 모서리 61">
            <a:extLst>
              <a:ext uri="{FF2B5EF4-FFF2-40B4-BE49-F238E27FC236}">
                <a16:creationId xmlns:a16="http://schemas.microsoft.com/office/drawing/2014/main" id="{1BBFF307-671E-B25C-620B-04EA218693D6}"/>
              </a:ext>
            </a:extLst>
          </p:cNvPr>
          <p:cNvSpPr/>
          <p:nvPr/>
        </p:nvSpPr>
        <p:spPr>
          <a:xfrm>
            <a:off x="4255866" y="3368976"/>
            <a:ext cx="827203" cy="21071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Manufacturing Execution</a:t>
            </a:r>
          </a:p>
        </p:txBody>
      </p:sp>
      <p:sp>
        <p:nvSpPr>
          <p:cNvPr id="43" name="사각형: 둥근 모서리 61">
            <a:extLst>
              <a:ext uri="{FF2B5EF4-FFF2-40B4-BE49-F238E27FC236}">
                <a16:creationId xmlns:a16="http://schemas.microsoft.com/office/drawing/2014/main" id="{C14D2429-3557-E1F3-405C-B618BB0AA199}"/>
              </a:ext>
            </a:extLst>
          </p:cNvPr>
          <p:cNvSpPr/>
          <p:nvPr/>
        </p:nvSpPr>
        <p:spPr>
          <a:xfrm>
            <a:off x="5650610" y="3375206"/>
            <a:ext cx="736243" cy="20371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Quality Management</a:t>
            </a:r>
          </a:p>
        </p:txBody>
      </p:sp>
      <p:sp>
        <p:nvSpPr>
          <p:cNvPr id="44" name="사각형: 둥근 모서리 61">
            <a:extLst>
              <a:ext uri="{FF2B5EF4-FFF2-40B4-BE49-F238E27FC236}">
                <a16:creationId xmlns:a16="http://schemas.microsoft.com/office/drawing/2014/main" id="{C4E6D2C4-2077-B81C-EE5A-5D87894C5D8A}"/>
              </a:ext>
            </a:extLst>
          </p:cNvPr>
          <p:cNvSpPr/>
          <p:nvPr/>
        </p:nvSpPr>
        <p:spPr>
          <a:xfrm>
            <a:off x="2273404" y="3371998"/>
            <a:ext cx="966966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Logistics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sp>
        <p:nvSpPr>
          <p:cNvPr id="45" name="사각형: 둥근 모서리 61">
            <a:extLst>
              <a:ext uri="{FF2B5EF4-FFF2-40B4-BE49-F238E27FC236}">
                <a16:creationId xmlns:a16="http://schemas.microsoft.com/office/drawing/2014/main" id="{CC07C8F5-2413-149E-C230-B602CE381494}"/>
              </a:ext>
            </a:extLst>
          </p:cNvPr>
          <p:cNvSpPr/>
          <p:nvPr/>
        </p:nvSpPr>
        <p:spPr>
          <a:xfrm>
            <a:off x="1350607" y="3380887"/>
            <a:ext cx="708341" cy="210709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Facility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grpSp>
        <p:nvGrpSpPr>
          <p:cNvPr id="46" name="Gruppieren 13">
            <a:extLst>
              <a:ext uri="{FF2B5EF4-FFF2-40B4-BE49-F238E27FC236}">
                <a16:creationId xmlns:a16="http://schemas.microsoft.com/office/drawing/2014/main" id="{B92F489F-7E4D-D180-59CE-B874B9C73EED}"/>
              </a:ext>
            </a:extLst>
          </p:cNvPr>
          <p:cNvGrpSpPr/>
          <p:nvPr/>
        </p:nvGrpSpPr>
        <p:grpSpPr>
          <a:xfrm>
            <a:off x="1572128" y="3071342"/>
            <a:ext cx="312983" cy="203190"/>
            <a:chOff x="4283075" y="2822575"/>
            <a:chExt cx="400050" cy="200025"/>
          </a:xfrm>
          <a:noFill/>
        </p:grpSpPr>
        <p:sp>
          <p:nvSpPr>
            <p:cNvPr id="47" name="Rectangle 18">
              <a:extLst>
                <a:ext uri="{FF2B5EF4-FFF2-40B4-BE49-F238E27FC236}">
                  <a16:creationId xmlns:a16="http://schemas.microsoft.com/office/drawing/2014/main" id="{B0F4EDF8-3E59-1A73-833F-4F0792CE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050" y="2822575"/>
              <a:ext cx="66675" cy="17303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07CC0438-E89A-6072-2C07-206E7F306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F2C834E-6D76-D829-F5D6-07E7EBFAF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725" y="2849563"/>
              <a:ext cx="225425" cy="119063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70D098F6-9079-6946-26C8-18F730590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075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B7C2BE2C-A91F-7E87-4875-4D33A75F6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2968625"/>
              <a:ext cx="174625" cy="53975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2" name="Line 23">
              <a:extLst>
                <a:ext uri="{FF2B5EF4-FFF2-40B4-BE49-F238E27FC236}">
                  <a16:creationId xmlns:a16="http://schemas.microsoft.com/office/drawing/2014/main" id="{7694E0D9-C1E7-FE83-7DF8-A8F3EC6B6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765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153AEA1E-7BAB-28CB-3993-3377F9948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892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4CED622D-DDF0-E65D-F2AF-2A359F3A0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16238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5" name="Line 26">
              <a:extLst>
                <a:ext uri="{FF2B5EF4-FFF2-40B4-BE49-F238E27FC236}">
                  <a16:creationId xmlns:a16="http://schemas.microsoft.com/office/drawing/2014/main" id="{4E05EF0C-669B-D11C-53A4-2E0EB0A94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43225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</p:grpSp>
      <p:pic>
        <p:nvPicPr>
          <p:cNvPr id="56" name="그래픽 55" descr="재생 가능 에너지 윤곽선">
            <a:extLst>
              <a:ext uri="{FF2B5EF4-FFF2-40B4-BE49-F238E27FC236}">
                <a16:creationId xmlns:a16="http://schemas.microsoft.com/office/drawing/2014/main" id="{35410692-9453-73E9-1969-BD0F202C18F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45118" y="3044101"/>
            <a:ext cx="336669" cy="305085"/>
          </a:xfrm>
          <a:prstGeom prst="rect">
            <a:avLst/>
          </a:prstGeom>
        </p:spPr>
      </p:pic>
      <p:pic>
        <p:nvPicPr>
          <p:cNvPr id="57" name="그래픽 56" descr="로봇 손 윤곽선">
            <a:extLst>
              <a:ext uri="{FF2B5EF4-FFF2-40B4-BE49-F238E27FC236}">
                <a16:creationId xmlns:a16="http://schemas.microsoft.com/office/drawing/2014/main" id="{BB0F61B5-1E87-4280-FECB-7D9890BE9FDF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02234" y="3025558"/>
            <a:ext cx="361983" cy="328025"/>
          </a:xfrm>
          <a:prstGeom prst="rect">
            <a:avLst/>
          </a:prstGeom>
        </p:spPr>
      </p:pic>
      <p:sp>
        <p:nvSpPr>
          <p:cNvPr id="58" name="사각형: 둥근 모서리 61">
            <a:extLst>
              <a:ext uri="{FF2B5EF4-FFF2-40B4-BE49-F238E27FC236}">
                <a16:creationId xmlns:a16="http://schemas.microsoft.com/office/drawing/2014/main" id="{76EC82E7-5F3F-455A-EF4D-2054A3EC7860}"/>
              </a:ext>
            </a:extLst>
          </p:cNvPr>
          <p:cNvSpPr/>
          <p:nvPr/>
        </p:nvSpPr>
        <p:spPr>
          <a:xfrm>
            <a:off x="5014319" y="3375206"/>
            <a:ext cx="639414" cy="177514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Process Engineering</a:t>
            </a:r>
          </a:p>
        </p:txBody>
      </p:sp>
      <p:sp>
        <p:nvSpPr>
          <p:cNvPr id="59" name="사각형: 둥근 모서리 61">
            <a:extLst>
              <a:ext uri="{FF2B5EF4-FFF2-40B4-BE49-F238E27FC236}">
                <a16:creationId xmlns:a16="http://schemas.microsoft.com/office/drawing/2014/main" id="{3AD5A1F2-893E-5256-0677-4E3DC9AB0944}"/>
              </a:ext>
            </a:extLst>
          </p:cNvPr>
          <p:cNvSpPr/>
          <p:nvPr/>
        </p:nvSpPr>
        <p:spPr>
          <a:xfrm>
            <a:off x="3638614" y="3373430"/>
            <a:ext cx="753011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Energy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pic>
        <p:nvPicPr>
          <p:cNvPr id="60" name="그래픽 59" descr="텔레비전 윤곽선">
            <a:extLst>
              <a:ext uri="{FF2B5EF4-FFF2-40B4-BE49-F238E27FC236}">
                <a16:creationId xmlns:a16="http://schemas.microsoft.com/office/drawing/2014/main" id="{B4CA49FD-8CDA-B27D-90D9-C66EF5C63D15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01849" y="3025558"/>
            <a:ext cx="356652" cy="323193"/>
          </a:xfrm>
          <a:prstGeom prst="rect">
            <a:avLst/>
          </a:prstGeom>
        </p:spPr>
      </p:pic>
      <p:sp>
        <p:nvSpPr>
          <p:cNvPr id="61" name="사각형: 둥근 모서리 61">
            <a:extLst>
              <a:ext uri="{FF2B5EF4-FFF2-40B4-BE49-F238E27FC236}">
                <a16:creationId xmlns:a16="http://schemas.microsoft.com/office/drawing/2014/main" id="{F9882764-9B09-1D55-3FE9-54A8D7652AE8}"/>
              </a:ext>
            </a:extLst>
          </p:cNvPr>
          <p:cNvSpPr/>
          <p:nvPr/>
        </p:nvSpPr>
        <p:spPr>
          <a:xfrm>
            <a:off x="3090443" y="3411977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AMR 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Monitoring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A726A37-EDE1-D9C4-97A8-2775A2F4FD22}"/>
              </a:ext>
            </a:extLst>
          </p:cNvPr>
          <p:cNvSpPr/>
          <p:nvPr/>
        </p:nvSpPr>
        <p:spPr>
          <a:xfrm>
            <a:off x="1937209" y="3415020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AI </a:t>
            </a:r>
          </a:p>
          <a:p>
            <a:pPr algn="ctr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Service</a:t>
            </a:r>
          </a:p>
        </p:txBody>
      </p:sp>
      <p:pic>
        <p:nvPicPr>
          <p:cNvPr id="63" name="Picture 2" descr="Scaling Artificial Intelligence and Machine Learning WorkloadsI | NVIDIA">
            <a:extLst>
              <a:ext uri="{FF2B5EF4-FFF2-40B4-BE49-F238E27FC236}">
                <a16:creationId xmlns:a16="http://schemas.microsoft.com/office/drawing/2014/main" id="{89E544B8-A014-AECA-404F-C52FB4CC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79" y="3025558"/>
            <a:ext cx="363138" cy="3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림 63" descr="장난감, 실내, 상자이(가) 표시된 사진&#10;&#10;자동 생성된 설명">
            <a:extLst>
              <a:ext uri="{FF2B5EF4-FFF2-40B4-BE49-F238E27FC236}">
                <a16:creationId xmlns:a16="http://schemas.microsoft.com/office/drawing/2014/main" id="{FED57212-BC52-333C-47D6-1F0D07C733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1" y="5719531"/>
            <a:ext cx="4913040" cy="2766662"/>
          </a:xfrm>
          <a:prstGeom prst="rect">
            <a:avLst/>
          </a:prstGeom>
        </p:spPr>
      </p:pic>
      <p:pic>
        <p:nvPicPr>
          <p:cNvPr id="65" name="그림 64" descr="실내, 장난감이(가) 표시된 사진&#10;&#10;자동 생성된 설명">
            <a:extLst>
              <a:ext uri="{FF2B5EF4-FFF2-40B4-BE49-F238E27FC236}">
                <a16:creationId xmlns:a16="http://schemas.microsoft.com/office/drawing/2014/main" id="{A99785D0-F0FD-FE83-D072-BEF31EC4AB3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14" y="6235456"/>
            <a:ext cx="4674463" cy="2632313"/>
          </a:xfrm>
          <a:prstGeom prst="rect">
            <a:avLst/>
          </a:prstGeom>
        </p:spPr>
      </p:pic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F514AAB2-EB97-272D-7785-60027D302080}"/>
              </a:ext>
            </a:extLst>
          </p:cNvPr>
          <p:cNvCxnSpPr/>
          <p:nvPr/>
        </p:nvCxnSpPr>
        <p:spPr>
          <a:xfrm flipV="1">
            <a:off x="1114425" y="5505230"/>
            <a:ext cx="1387345" cy="171793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EB585592-EF02-9007-4322-3D85F3CE808E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2386527" y="5519085"/>
            <a:ext cx="326834" cy="121193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ABED94A4-1F6F-66D3-9EC8-0625776B0D00}"/>
              </a:ext>
            </a:extLst>
          </p:cNvPr>
          <p:cNvCxnSpPr>
            <a:cxnSpLocks/>
          </p:cNvCxnSpPr>
          <p:nvPr/>
        </p:nvCxnSpPr>
        <p:spPr>
          <a:xfrm flipH="1" flipV="1">
            <a:off x="2773556" y="5468000"/>
            <a:ext cx="598131" cy="229086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1A1AD430-FED4-C7EE-E301-60CD642D2F63}"/>
              </a:ext>
            </a:extLst>
          </p:cNvPr>
          <p:cNvCxnSpPr>
            <a:cxnSpLocks/>
          </p:cNvCxnSpPr>
          <p:nvPr/>
        </p:nvCxnSpPr>
        <p:spPr>
          <a:xfrm flipH="1" flipV="1">
            <a:off x="2945481" y="5505230"/>
            <a:ext cx="2618736" cy="10766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圆角 124">
            <a:extLst>
              <a:ext uri="{FF2B5EF4-FFF2-40B4-BE49-F238E27FC236}">
                <a16:creationId xmlns:a16="http://schemas.microsoft.com/office/drawing/2014/main" id="{B5643FF2-DF4E-7154-38DD-35225F15B079}"/>
              </a:ext>
            </a:extLst>
          </p:cNvPr>
          <p:cNvSpPr/>
          <p:nvPr/>
        </p:nvSpPr>
        <p:spPr>
          <a:xfrm>
            <a:off x="1686392" y="4936791"/>
            <a:ext cx="2053938" cy="582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  <a:t>OPC UA </a:t>
            </a:r>
            <a:b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</a:br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  <a:t>Field Data Acquisition Agent</a:t>
            </a:r>
            <a:endParaRPr lang="zh-CN" altLang="en-US" sz="900" dirty="0">
              <a:solidFill>
                <a:schemeClr val="accent1">
                  <a:lumMod val="7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68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58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그리고 이렇게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Edge Connectivity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통해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변환된 필드 데이터는 클라우드 또는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환경에 구축된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Middleware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계층에서 통합 관리됩니다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MOS Middleware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에서는 자산에 대한 정보 모델을 관리하기 위한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레포지토리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수집된 데이터를 저장하기 위한 데이터베이스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데이터를 외부와 인터페이스하기 위한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Server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및 인터페이스 모듈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유효성 검증을 위한 시각화 대시보드 등을 기본적으로 제공하며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공유 및 보안을 위한 인프라를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MOS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Middleware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제공하는 인프라 및 데이터를 기반으로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전체 제조 시스템을 위한 각종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Service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들이 구성되고 실행됩니다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E2FDF06-01A8-6C34-7468-C4E1D15CCF2F}"/>
              </a:ext>
            </a:extLst>
          </p:cNvPr>
          <p:cNvSpPr/>
          <p:nvPr/>
        </p:nvSpPr>
        <p:spPr>
          <a:xfrm>
            <a:off x="433113" y="4136404"/>
            <a:ext cx="6190323" cy="2905664"/>
          </a:xfrm>
          <a:prstGeom prst="roundRect">
            <a:avLst>
              <a:gd name="adj" fmla="val 2001"/>
            </a:avLst>
          </a:prstGeom>
          <a:solidFill>
            <a:srgbClr val="50749F">
              <a:alpha val="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3600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7B86C423-83A9-2113-C351-1B356C2BF143}"/>
              </a:ext>
            </a:extLst>
          </p:cNvPr>
          <p:cNvSpPr/>
          <p:nvPr/>
        </p:nvSpPr>
        <p:spPr>
          <a:xfrm>
            <a:off x="520810" y="4228160"/>
            <a:ext cx="6023113" cy="1582636"/>
          </a:xfrm>
          <a:prstGeom prst="round2DiagRect">
            <a:avLst>
              <a:gd name="adj1" fmla="val 680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5" name="矩形: 圆角 124">
            <a:extLst>
              <a:ext uri="{FF2B5EF4-FFF2-40B4-BE49-F238E27FC236}">
                <a16:creationId xmlns:a16="http://schemas.microsoft.com/office/drawing/2014/main" id="{FD916D9E-1007-FA29-7C28-67B21564F9E5}"/>
              </a:ext>
            </a:extLst>
          </p:cNvPr>
          <p:cNvSpPr/>
          <p:nvPr/>
        </p:nvSpPr>
        <p:spPr>
          <a:xfrm>
            <a:off x="588397" y="4289393"/>
            <a:ext cx="5899867" cy="1461951"/>
          </a:xfrm>
          <a:prstGeom prst="round2DiagRect">
            <a:avLst>
              <a:gd name="adj1" fmla="val 51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6" name="矩形: 圆角 124">
            <a:extLst>
              <a:ext uri="{FF2B5EF4-FFF2-40B4-BE49-F238E27FC236}">
                <a16:creationId xmlns:a16="http://schemas.microsoft.com/office/drawing/2014/main" id="{AE1ABA31-4379-A554-091A-308471ED6231}"/>
              </a:ext>
            </a:extLst>
          </p:cNvPr>
          <p:cNvSpPr/>
          <p:nvPr/>
        </p:nvSpPr>
        <p:spPr>
          <a:xfrm>
            <a:off x="573147" y="4232003"/>
            <a:ext cx="844982" cy="550042"/>
          </a:xfrm>
          <a:prstGeom prst="round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8" name="矩形: 圆角 124">
            <a:extLst>
              <a:ext uri="{FF2B5EF4-FFF2-40B4-BE49-F238E27FC236}">
                <a16:creationId xmlns:a16="http://schemas.microsoft.com/office/drawing/2014/main" id="{49961B84-605B-BDC0-7911-2FA669588AF9}"/>
              </a:ext>
            </a:extLst>
          </p:cNvPr>
          <p:cNvSpPr/>
          <p:nvPr/>
        </p:nvSpPr>
        <p:spPr>
          <a:xfrm>
            <a:off x="520810" y="6096524"/>
            <a:ext cx="6023113" cy="854031"/>
          </a:xfrm>
          <a:prstGeom prst="round2DiagRect">
            <a:avLst>
              <a:gd name="adj1" fmla="val 86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9" name="矩形: 圆角 124">
            <a:extLst>
              <a:ext uri="{FF2B5EF4-FFF2-40B4-BE49-F238E27FC236}">
                <a16:creationId xmlns:a16="http://schemas.microsoft.com/office/drawing/2014/main" id="{FF640A3D-BBE2-308D-CFD7-95D76E293336}"/>
              </a:ext>
            </a:extLst>
          </p:cNvPr>
          <p:cNvSpPr/>
          <p:nvPr/>
        </p:nvSpPr>
        <p:spPr>
          <a:xfrm>
            <a:off x="588397" y="6156266"/>
            <a:ext cx="5899867" cy="728860"/>
          </a:xfrm>
          <a:prstGeom prst="round2DiagRect">
            <a:avLst>
              <a:gd name="adj1" fmla="val 642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0" name="矩形: 圆角 124">
            <a:extLst>
              <a:ext uri="{FF2B5EF4-FFF2-40B4-BE49-F238E27FC236}">
                <a16:creationId xmlns:a16="http://schemas.microsoft.com/office/drawing/2014/main" id="{AB438C6B-E29E-B4E8-2A55-2760DF58621B}"/>
              </a:ext>
            </a:extLst>
          </p:cNvPr>
          <p:cNvSpPr/>
          <p:nvPr/>
        </p:nvSpPr>
        <p:spPr>
          <a:xfrm>
            <a:off x="576365" y="6098138"/>
            <a:ext cx="1054368" cy="550042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Edge</a:t>
            </a:r>
          </a:p>
          <a:p>
            <a:pPr algn="ctr"/>
            <a:r>
              <a:rPr lang="en-US" altLang="zh-CN" sz="1100" b="1" dirty="0"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Connectivity</a:t>
            </a:r>
          </a:p>
        </p:txBody>
      </p:sp>
      <p:sp>
        <p:nvSpPr>
          <p:cNvPr id="11" name="矩形: 圆角 124">
            <a:extLst>
              <a:ext uri="{FF2B5EF4-FFF2-40B4-BE49-F238E27FC236}">
                <a16:creationId xmlns:a16="http://schemas.microsoft.com/office/drawing/2014/main" id="{5F8030E8-2E91-9C49-239E-A117D61A4F49}"/>
              </a:ext>
            </a:extLst>
          </p:cNvPr>
          <p:cNvSpPr/>
          <p:nvPr/>
        </p:nvSpPr>
        <p:spPr>
          <a:xfrm>
            <a:off x="3819844" y="6193594"/>
            <a:ext cx="2576494" cy="582294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2" name="矩形: 圆角 124">
            <a:extLst>
              <a:ext uri="{FF2B5EF4-FFF2-40B4-BE49-F238E27FC236}">
                <a16:creationId xmlns:a16="http://schemas.microsoft.com/office/drawing/2014/main" id="{D36010B3-4506-5916-DF5C-E57DB439764C}"/>
              </a:ext>
            </a:extLst>
          </p:cNvPr>
          <p:cNvSpPr/>
          <p:nvPr/>
        </p:nvSpPr>
        <p:spPr>
          <a:xfrm>
            <a:off x="631565" y="4941307"/>
            <a:ext cx="5793322" cy="718509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1">
                  <a:lumMod val="9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  <p:sp>
        <p:nvSpPr>
          <p:cNvPr id="13" name="위쪽/아래쪽 화살표 58">
            <a:extLst>
              <a:ext uri="{FF2B5EF4-FFF2-40B4-BE49-F238E27FC236}">
                <a16:creationId xmlns:a16="http://schemas.microsoft.com/office/drawing/2014/main" id="{58A47677-AF9D-43FD-AD7B-B4A3DFD77CBA}"/>
              </a:ext>
            </a:extLst>
          </p:cNvPr>
          <p:cNvSpPr/>
          <p:nvPr/>
        </p:nvSpPr>
        <p:spPr>
          <a:xfrm>
            <a:off x="3652221" y="5737180"/>
            <a:ext cx="229513" cy="387386"/>
          </a:xfrm>
          <a:prstGeom prst="upDownArrow">
            <a:avLst>
              <a:gd name="adj1" fmla="val 50000"/>
              <a:gd name="adj2" fmla="val 41292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6" name="矩形: 圆角 124">
            <a:extLst>
              <a:ext uri="{FF2B5EF4-FFF2-40B4-BE49-F238E27FC236}">
                <a16:creationId xmlns:a16="http://schemas.microsoft.com/office/drawing/2014/main" id="{7499E8A0-FE92-06A6-344A-1F86E210F0F2}"/>
              </a:ext>
            </a:extLst>
          </p:cNvPr>
          <p:cNvSpPr/>
          <p:nvPr/>
        </p:nvSpPr>
        <p:spPr>
          <a:xfrm>
            <a:off x="671493" y="4993859"/>
            <a:ext cx="1204651" cy="61784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accent2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MOS </a:t>
            </a:r>
          </a:p>
          <a:p>
            <a:pPr algn="ctr"/>
            <a:r>
              <a:rPr lang="en-US" altLang="zh-CN" sz="1100" b="1" dirty="0">
                <a:solidFill>
                  <a:schemeClr val="accent2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Middleware</a:t>
            </a:r>
            <a:endParaRPr lang="zh-CN" altLang="en-US" sz="1100" b="1" dirty="0">
              <a:solidFill>
                <a:schemeClr val="accent2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ourier New" panose="02070309020205020404" pitchFamily="49" charset="0"/>
            </a:endParaRPr>
          </a:p>
        </p:txBody>
      </p:sp>
      <p:pic>
        <p:nvPicPr>
          <p:cNvPr id="17" name="그래픽 16" descr="데이터베이스 윤곽선">
            <a:extLst>
              <a:ext uri="{FF2B5EF4-FFF2-40B4-BE49-F238E27FC236}">
                <a16:creationId xmlns:a16="http://schemas.microsoft.com/office/drawing/2014/main" id="{7F12BE2E-3844-466E-2A78-4BA17F41A9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9740" y="6309401"/>
            <a:ext cx="359846" cy="217380"/>
          </a:xfrm>
          <a:prstGeom prst="rect">
            <a:avLst/>
          </a:prstGeom>
        </p:spPr>
      </p:pic>
      <p:pic>
        <p:nvPicPr>
          <p:cNvPr id="18" name="그래픽 17" descr="상향 추세 단색으로 채워진">
            <a:extLst>
              <a:ext uri="{FF2B5EF4-FFF2-40B4-BE49-F238E27FC236}">
                <a16:creationId xmlns:a16="http://schemas.microsoft.com/office/drawing/2014/main" id="{D6649B9B-0661-0BB0-7CB6-BD7FDD0774C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1715" y="6285170"/>
            <a:ext cx="298477" cy="270476"/>
          </a:xfrm>
          <a:prstGeom prst="rect">
            <a:avLst/>
          </a:prstGeom>
        </p:spPr>
      </p:pic>
      <p:pic>
        <p:nvPicPr>
          <p:cNvPr id="19" name="그래픽 18" descr="네트워크 단색으로 채워진">
            <a:extLst>
              <a:ext uri="{FF2B5EF4-FFF2-40B4-BE49-F238E27FC236}">
                <a16:creationId xmlns:a16="http://schemas.microsoft.com/office/drawing/2014/main" id="{9F507174-CF55-4373-EC3E-B5BF5C5E1E8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2053" y="6263342"/>
            <a:ext cx="290712" cy="263439"/>
          </a:xfrm>
          <a:prstGeom prst="rect">
            <a:avLst/>
          </a:prstGeom>
        </p:spPr>
      </p:pic>
      <p:sp>
        <p:nvSpPr>
          <p:cNvPr id="20" name="사각형: 둥근 모서리 61">
            <a:extLst>
              <a:ext uri="{FF2B5EF4-FFF2-40B4-BE49-F238E27FC236}">
                <a16:creationId xmlns:a16="http://schemas.microsoft.com/office/drawing/2014/main" id="{BC2833A2-4006-9A89-A600-AEF7BC1F683B}"/>
              </a:ext>
            </a:extLst>
          </p:cNvPr>
          <p:cNvSpPr/>
          <p:nvPr/>
        </p:nvSpPr>
        <p:spPr>
          <a:xfrm>
            <a:off x="4096929" y="6581482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Field Data Aggregation</a:t>
            </a:r>
          </a:p>
        </p:txBody>
      </p:sp>
      <p:sp>
        <p:nvSpPr>
          <p:cNvPr id="21" name="사각형: 둥근 모서리 61">
            <a:extLst>
              <a:ext uri="{FF2B5EF4-FFF2-40B4-BE49-F238E27FC236}">
                <a16:creationId xmlns:a16="http://schemas.microsoft.com/office/drawing/2014/main" id="{7878BEA5-F6AD-E6B0-DE0E-5875F75214A8}"/>
              </a:ext>
            </a:extLst>
          </p:cNvPr>
          <p:cNvSpPr/>
          <p:nvPr/>
        </p:nvSpPr>
        <p:spPr>
          <a:xfrm>
            <a:off x="5587509" y="6581482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</a:t>
            </a:r>
          </a:p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Database</a:t>
            </a:r>
          </a:p>
        </p:txBody>
      </p:sp>
      <p:sp>
        <p:nvSpPr>
          <p:cNvPr id="22" name="사각형: 둥근 모서리 61">
            <a:extLst>
              <a:ext uri="{FF2B5EF4-FFF2-40B4-BE49-F238E27FC236}">
                <a16:creationId xmlns:a16="http://schemas.microsoft.com/office/drawing/2014/main" id="{5296E755-7153-50CF-2C0E-6AB9B3AE0188}"/>
              </a:ext>
            </a:extLst>
          </p:cNvPr>
          <p:cNvSpPr/>
          <p:nvPr/>
        </p:nvSpPr>
        <p:spPr>
          <a:xfrm>
            <a:off x="4840853" y="6581482"/>
            <a:ext cx="520202" cy="9428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Local Data </a:t>
            </a:r>
          </a:p>
          <a:p>
            <a:pPr algn="ctr" latinLnBrk="0">
              <a:defRPr/>
            </a:pPr>
            <a:r>
              <a:rPr lang="en-US" altLang="ko-KR" sz="600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viewer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B2F13B75-FD9A-4613-B5BE-A57AF80AEEBB}"/>
              </a:ext>
            </a:extLst>
          </p:cNvPr>
          <p:cNvSpPr/>
          <p:nvPr/>
        </p:nvSpPr>
        <p:spPr>
          <a:xfrm>
            <a:off x="631565" y="4305382"/>
            <a:ext cx="716918" cy="431960"/>
          </a:xfrm>
          <a:custGeom>
            <a:avLst/>
            <a:gdLst>
              <a:gd name="connsiteX0" fmla="*/ 631190 w 1743907"/>
              <a:gd name="connsiteY0" fmla="*/ 0 h 996903"/>
              <a:gd name="connsiteX1" fmla="*/ 983198 w 1743907"/>
              <a:gd name="connsiteY1" fmla="*/ 229821 h 996903"/>
              <a:gd name="connsiteX2" fmla="*/ 1000923 w 1743907"/>
              <a:gd name="connsiteY2" fmla="*/ 286066 h 996903"/>
              <a:gd name="connsiteX3" fmla="*/ 1020980 w 1743907"/>
              <a:gd name="connsiteY3" fmla="*/ 256765 h 996903"/>
              <a:gd name="connsiteX4" fmla="*/ 1202368 w 1743907"/>
              <a:gd name="connsiteY4" fmla="*/ 182760 h 996903"/>
              <a:gd name="connsiteX5" fmla="*/ 1458890 w 1743907"/>
              <a:gd name="connsiteY5" fmla="*/ 435429 h 996903"/>
              <a:gd name="connsiteX6" fmla="*/ 1458890 w 1743907"/>
              <a:gd name="connsiteY6" fmla="*/ 435429 h 996903"/>
              <a:gd name="connsiteX7" fmla="*/ 1516330 w 1743907"/>
              <a:gd name="connsiteY7" fmla="*/ 441132 h 996903"/>
              <a:gd name="connsiteX8" fmla="*/ 1743907 w 1743907"/>
              <a:gd name="connsiteY8" fmla="*/ 716166 h 996903"/>
              <a:gd name="connsiteX9" fmla="*/ 1458889 w 1743907"/>
              <a:gd name="connsiteY9" fmla="*/ 996903 h 996903"/>
              <a:gd name="connsiteX10" fmla="*/ 1458879 w 1743907"/>
              <a:gd name="connsiteY10" fmla="*/ 996902 h 996903"/>
              <a:gd name="connsiteX11" fmla="*/ 299400 w 1743907"/>
              <a:gd name="connsiteY11" fmla="*/ 996902 h 996903"/>
              <a:gd name="connsiteX12" fmla="*/ 299400 w 1743907"/>
              <a:gd name="connsiteY12" fmla="*/ 995475 h 996903"/>
              <a:gd name="connsiteX13" fmla="*/ 285018 w 1743907"/>
              <a:gd name="connsiteY13" fmla="*/ 996903 h 996903"/>
              <a:gd name="connsiteX14" fmla="*/ 0 w 1743907"/>
              <a:gd name="connsiteY14" fmla="*/ 716166 h 996903"/>
              <a:gd name="connsiteX15" fmla="*/ 227577 w 1743907"/>
              <a:gd name="connsiteY15" fmla="*/ 441132 h 996903"/>
              <a:gd name="connsiteX16" fmla="*/ 255513 w 1743907"/>
              <a:gd name="connsiteY16" fmla="*/ 438358 h 996903"/>
              <a:gd name="connsiteX17" fmla="*/ 249161 w 1743907"/>
              <a:gd name="connsiteY17" fmla="*/ 376290 h 996903"/>
              <a:gd name="connsiteX18" fmla="*/ 631190 w 1743907"/>
              <a:gd name="connsiteY18" fmla="*/ 0 h 996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43907" h="996903">
                <a:moveTo>
                  <a:pt x="631190" y="0"/>
                </a:moveTo>
                <a:cubicBezTo>
                  <a:pt x="789432" y="0"/>
                  <a:pt x="925202" y="94765"/>
                  <a:pt x="983198" y="229821"/>
                </a:cubicBezTo>
                <a:lnTo>
                  <a:pt x="1000923" y="286066"/>
                </a:lnTo>
                <a:lnTo>
                  <a:pt x="1020980" y="256765"/>
                </a:lnTo>
                <a:cubicBezTo>
                  <a:pt x="1067401" y="211041"/>
                  <a:pt x="1131532" y="182760"/>
                  <a:pt x="1202368" y="182760"/>
                </a:cubicBezTo>
                <a:cubicBezTo>
                  <a:pt x="1344041" y="182760"/>
                  <a:pt x="1458890" y="295884"/>
                  <a:pt x="1458890" y="435429"/>
                </a:cubicBezTo>
                <a:lnTo>
                  <a:pt x="1458890" y="435429"/>
                </a:lnTo>
                <a:lnTo>
                  <a:pt x="1516330" y="441132"/>
                </a:lnTo>
                <a:cubicBezTo>
                  <a:pt x="1646208" y="467310"/>
                  <a:pt x="1743907" y="580500"/>
                  <a:pt x="1743907" y="716166"/>
                </a:cubicBezTo>
                <a:cubicBezTo>
                  <a:pt x="1743907" y="871213"/>
                  <a:pt x="1616300" y="996903"/>
                  <a:pt x="1458889" y="996903"/>
                </a:cubicBezTo>
                <a:lnTo>
                  <a:pt x="1458879" y="996902"/>
                </a:lnTo>
                <a:lnTo>
                  <a:pt x="299400" y="996902"/>
                </a:lnTo>
                <a:lnTo>
                  <a:pt x="299400" y="995475"/>
                </a:lnTo>
                <a:lnTo>
                  <a:pt x="285018" y="996903"/>
                </a:lnTo>
                <a:cubicBezTo>
                  <a:pt x="127607" y="996903"/>
                  <a:pt x="0" y="871213"/>
                  <a:pt x="0" y="716166"/>
                </a:cubicBezTo>
                <a:cubicBezTo>
                  <a:pt x="0" y="580500"/>
                  <a:pt x="97699" y="467310"/>
                  <a:pt x="227577" y="441132"/>
                </a:cubicBezTo>
                <a:lnTo>
                  <a:pt x="255513" y="438358"/>
                </a:lnTo>
                <a:lnTo>
                  <a:pt x="249161" y="376290"/>
                </a:lnTo>
                <a:cubicBezTo>
                  <a:pt x="249161" y="168471"/>
                  <a:pt x="420201" y="0"/>
                  <a:pt x="631190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4" name="文本框 237">
            <a:extLst>
              <a:ext uri="{FF2B5EF4-FFF2-40B4-BE49-F238E27FC236}">
                <a16:creationId xmlns:a16="http://schemas.microsoft.com/office/drawing/2014/main" id="{353B1474-30C7-E250-B592-9D0912CC8D64}"/>
              </a:ext>
            </a:extLst>
          </p:cNvPr>
          <p:cNvSpPr txBox="1"/>
          <p:nvPr/>
        </p:nvSpPr>
        <p:spPr>
          <a:xfrm>
            <a:off x="631565" y="4401748"/>
            <a:ext cx="716918" cy="3970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MOS</a:t>
            </a:r>
          </a:p>
          <a:p>
            <a:pPr algn="ctr">
              <a:lnSpc>
                <a:spcPct val="90000"/>
              </a:lnSpc>
            </a:pPr>
            <a:r>
              <a:rPr lang="en-US" altLang="zh-CN" sz="1100" b="1" dirty="0">
                <a:solidFill>
                  <a:schemeClr val="accent2">
                    <a:lumMod val="7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ourier New" panose="02070309020205020404" pitchFamily="49" charset="0"/>
              </a:rPr>
              <a:t>Services</a:t>
            </a:r>
            <a:endParaRPr lang="zh-CN" altLang="en-US" sz="1100" b="1" dirty="0">
              <a:solidFill>
                <a:schemeClr val="accent2">
                  <a:lumMod val="7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ourier New" panose="02070309020205020404" pitchFamily="49" charset="0"/>
            </a:endParaRPr>
          </a:p>
        </p:txBody>
      </p:sp>
      <p:pic>
        <p:nvPicPr>
          <p:cNvPr id="25" name="그래픽 24" descr="데이터베이스 윤곽선">
            <a:extLst>
              <a:ext uri="{FF2B5EF4-FFF2-40B4-BE49-F238E27FC236}">
                <a16:creationId xmlns:a16="http://schemas.microsoft.com/office/drawing/2014/main" id="{6EA900E9-33FC-1047-981C-2840ECD1B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7387" y="5099255"/>
            <a:ext cx="403440" cy="243715"/>
          </a:xfrm>
          <a:prstGeom prst="rect">
            <a:avLst/>
          </a:prstGeom>
        </p:spPr>
      </p:pic>
      <p:pic>
        <p:nvPicPr>
          <p:cNvPr id="26" name="그래픽 25" descr="계층 구조형 윤곽선">
            <a:extLst>
              <a:ext uri="{FF2B5EF4-FFF2-40B4-BE49-F238E27FC236}">
                <a16:creationId xmlns:a16="http://schemas.microsoft.com/office/drawing/2014/main" id="{FF939538-1FE1-E337-A62F-B5936919E56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7918" y="5045036"/>
            <a:ext cx="388609" cy="352153"/>
          </a:xfrm>
          <a:prstGeom prst="rect">
            <a:avLst/>
          </a:prstGeom>
        </p:spPr>
      </p:pic>
      <p:pic>
        <p:nvPicPr>
          <p:cNvPr id="27" name="그래픽 26" descr="인공 지능 윤곽선">
            <a:extLst>
              <a:ext uri="{FF2B5EF4-FFF2-40B4-BE49-F238E27FC236}">
                <a16:creationId xmlns:a16="http://schemas.microsoft.com/office/drawing/2014/main" id="{2D2E45A5-D673-BC89-101A-0859FE4F234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7664" y="5063169"/>
            <a:ext cx="348589" cy="315887"/>
          </a:xfrm>
          <a:prstGeom prst="rect">
            <a:avLst/>
          </a:prstGeom>
        </p:spPr>
      </p:pic>
      <p:sp>
        <p:nvSpPr>
          <p:cNvPr id="28" name="사각형: 둥근 모서리 61">
            <a:extLst>
              <a:ext uri="{FF2B5EF4-FFF2-40B4-BE49-F238E27FC236}">
                <a16:creationId xmlns:a16="http://schemas.microsoft.com/office/drawing/2014/main" id="{8E996F06-AE24-EE6A-6ACF-E47889B820B5}"/>
              </a:ext>
            </a:extLst>
          </p:cNvPr>
          <p:cNvSpPr/>
          <p:nvPr/>
        </p:nvSpPr>
        <p:spPr>
          <a:xfrm>
            <a:off x="2571371" y="5439012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MOS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Database</a:t>
            </a:r>
          </a:p>
        </p:txBody>
      </p:sp>
      <p:sp>
        <p:nvSpPr>
          <p:cNvPr id="29" name="사각형: 둥근 모서리 61">
            <a:extLst>
              <a:ext uri="{FF2B5EF4-FFF2-40B4-BE49-F238E27FC236}">
                <a16:creationId xmlns:a16="http://schemas.microsoft.com/office/drawing/2014/main" id="{329022EF-2FF3-E81E-0BA0-91B817303A28}"/>
              </a:ext>
            </a:extLst>
          </p:cNvPr>
          <p:cNvSpPr/>
          <p:nvPr/>
        </p:nvSpPr>
        <p:spPr>
          <a:xfrm>
            <a:off x="1918548" y="5434592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AAS 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Repository</a:t>
            </a:r>
          </a:p>
        </p:txBody>
      </p:sp>
      <p:sp>
        <p:nvSpPr>
          <p:cNvPr id="30" name="사각형: 둥근 모서리 61">
            <a:extLst>
              <a:ext uri="{FF2B5EF4-FFF2-40B4-BE49-F238E27FC236}">
                <a16:creationId xmlns:a16="http://schemas.microsoft.com/office/drawing/2014/main" id="{0BE682C2-E705-8776-FCF6-5D575664B211}"/>
              </a:ext>
            </a:extLst>
          </p:cNvPr>
          <p:cNvSpPr/>
          <p:nvPr/>
        </p:nvSpPr>
        <p:spPr>
          <a:xfrm>
            <a:off x="4488730" y="5459143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Analytics</a:t>
            </a:r>
          </a:p>
        </p:txBody>
      </p:sp>
      <p:pic>
        <p:nvPicPr>
          <p:cNvPr id="31" name="그래픽 30" descr="웹 디자인 윤곽선">
            <a:extLst>
              <a:ext uri="{FF2B5EF4-FFF2-40B4-BE49-F238E27FC236}">
                <a16:creationId xmlns:a16="http://schemas.microsoft.com/office/drawing/2014/main" id="{E933F1B3-4DB8-695E-5218-BACD606A303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71687" y="5062701"/>
            <a:ext cx="349621" cy="316823"/>
          </a:xfrm>
          <a:prstGeom prst="rect">
            <a:avLst/>
          </a:prstGeom>
        </p:spPr>
      </p:pic>
      <p:sp>
        <p:nvSpPr>
          <p:cNvPr id="32" name="사각형: 둥근 모서리 61">
            <a:extLst>
              <a:ext uri="{FF2B5EF4-FFF2-40B4-BE49-F238E27FC236}">
                <a16:creationId xmlns:a16="http://schemas.microsoft.com/office/drawing/2014/main" id="{4ECF0891-C65F-D4B5-E2D5-0BC7CC4C280D}"/>
              </a:ext>
            </a:extLst>
          </p:cNvPr>
          <p:cNvSpPr/>
          <p:nvPr/>
        </p:nvSpPr>
        <p:spPr>
          <a:xfrm>
            <a:off x="3263262" y="5459143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REST</a:t>
            </a:r>
            <a:r>
              <a:rPr lang="ko-KR" altLang="en-US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 </a:t>
            </a: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Server</a:t>
            </a:r>
          </a:p>
        </p:txBody>
      </p:sp>
      <p:pic>
        <p:nvPicPr>
          <p:cNvPr id="33" name="그래픽 32" descr="방패 선택 표시 윤곽선">
            <a:extLst>
              <a:ext uri="{FF2B5EF4-FFF2-40B4-BE49-F238E27FC236}">
                <a16:creationId xmlns:a16="http://schemas.microsoft.com/office/drawing/2014/main" id="{F9E9BE14-F933-0682-5907-58D8DB5B123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77113" y="5067943"/>
            <a:ext cx="338053" cy="306339"/>
          </a:xfrm>
          <a:prstGeom prst="rect">
            <a:avLst/>
          </a:prstGeom>
        </p:spPr>
      </p:pic>
      <p:sp>
        <p:nvSpPr>
          <p:cNvPr id="34" name="사각형: 둥근 모서리 61">
            <a:extLst>
              <a:ext uri="{FF2B5EF4-FFF2-40B4-BE49-F238E27FC236}">
                <a16:creationId xmlns:a16="http://schemas.microsoft.com/office/drawing/2014/main" id="{F6F1C44F-B3FC-78AD-5BF0-A7660E0C2BE0}"/>
              </a:ext>
            </a:extLst>
          </p:cNvPr>
          <p:cNvSpPr/>
          <p:nvPr/>
        </p:nvSpPr>
        <p:spPr>
          <a:xfrm>
            <a:off x="5154528" y="5450627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Security</a:t>
            </a:r>
          </a:p>
        </p:txBody>
      </p:sp>
      <p:pic>
        <p:nvPicPr>
          <p:cNvPr id="35" name="그래픽 34" descr="상향 추세 단색으로 채워진">
            <a:extLst>
              <a:ext uri="{FF2B5EF4-FFF2-40B4-BE49-F238E27FC236}">
                <a16:creationId xmlns:a16="http://schemas.microsoft.com/office/drawing/2014/main" id="{F8C18C08-806E-FD9E-58BF-FB81CCE1F3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2168" y="5069491"/>
            <a:ext cx="334636" cy="303243"/>
          </a:xfrm>
          <a:prstGeom prst="rect">
            <a:avLst/>
          </a:prstGeom>
        </p:spPr>
      </p:pic>
      <p:sp>
        <p:nvSpPr>
          <p:cNvPr id="36" name="사각형: 둥근 모서리 61">
            <a:extLst>
              <a:ext uri="{FF2B5EF4-FFF2-40B4-BE49-F238E27FC236}">
                <a16:creationId xmlns:a16="http://schemas.microsoft.com/office/drawing/2014/main" id="{2902F522-E245-9EF3-1752-F0D247B11D70}"/>
              </a:ext>
            </a:extLst>
          </p:cNvPr>
          <p:cNvSpPr/>
          <p:nvPr/>
        </p:nvSpPr>
        <p:spPr>
          <a:xfrm>
            <a:off x="3883924" y="5459143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Graph</a:t>
            </a:r>
          </a:p>
        </p:txBody>
      </p:sp>
      <p:pic>
        <p:nvPicPr>
          <p:cNvPr id="37" name="그래픽 36" descr="단일 톱니바퀴 윤곽선">
            <a:extLst>
              <a:ext uri="{FF2B5EF4-FFF2-40B4-BE49-F238E27FC236}">
                <a16:creationId xmlns:a16="http://schemas.microsoft.com/office/drawing/2014/main" id="{4C8542FB-79E3-B48C-2770-4E7BC90CFF1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06023" y="5039340"/>
            <a:ext cx="401180" cy="363545"/>
          </a:xfrm>
          <a:prstGeom prst="rect">
            <a:avLst/>
          </a:prstGeom>
        </p:spPr>
      </p:pic>
      <p:sp>
        <p:nvSpPr>
          <p:cNvPr id="38" name="사각형: 둥근 모서리 61">
            <a:extLst>
              <a:ext uri="{FF2B5EF4-FFF2-40B4-BE49-F238E27FC236}">
                <a16:creationId xmlns:a16="http://schemas.microsoft.com/office/drawing/2014/main" id="{8E5652D6-BBC9-0F3F-9C08-148E9CE2D687}"/>
              </a:ext>
            </a:extLst>
          </p:cNvPr>
          <p:cNvSpPr/>
          <p:nvPr/>
        </p:nvSpPr>
        <p:spPr>
          <a:xfrm>
            <a:off x="5822773" y="5434592"/>
            <a:ext cx="583222" cy="10570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Cloud/EDGE</a:t>
            </a:r>
          </a:p>
          <a:p>
            <a:pPr algn="ctr" latinLnBrk="0">
              <a:defRPr/>
            </a:pPr>
            <a:r>
              <a:rPr lang="en-US" altLang="ko-KR" sz="525" kern="0" dirty="0"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management</a:t>
            </a:r>
          </a:p>
        </p:txBody>
      </p:sp>
      <p:pic>
        <p:nvPicPr>
          <p:cNvPr id="39" name="그래픽 38" descr="기어 헤드 윤곽선">
            <a:extLst>
              <a:ext uri="{FF2B5EF4-FFF2-40B4-BE49-F238E27FC236}">
                <a16:creationId xmlns:a16="http://schemas.microsoft.com/office/drawing/2014/main" id="{DB535F43-3F58-A061-55E0-143EC0B0D0D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10209" y="4309046"/>
            <a:ext cx="334420" cy="303047"/>
          </a:xfrm>
          <a:prstGeom prst="rect">
            <a:avLst/>
          </a:prstGeom>
        </p:spPr>
      </p:pic>
      <p:pic>
        <p:nvPicPr>
          <p:cNvPr id="40" name="그래픽 39" descr="클립보드 선택 표시됨 윤곽선">
            <a:extLst>
              <a:ext uri="{FF2B5EF4-FFF2-40B4-BE49-F238E27FC236}">
                <a16:creationId xmlns:a16="http://schemas.microsoft.com/office/drawing/2014/main" id="{C4EDF566-DECA-E49D-0F87-5BA1B687BCF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53083" y="4316804"/>
            <a:ext cx="331293" cy="300214"/>
          </a:xfrm>
          <a:prstGeom prst="rect">
            <a:avLst/>
          </a:prstGeom>
        </p:spPr>
      </p:pic>
      <p:pic>
        <p:nvPicPr>
          <p:cNvPr id="41" name="그래픽 40" descr="트럭 윤곽선">
            <a:extLst>
              <a:ext uri="{FF2B5EF4-FFF2-40B4-BE49-F238E27FC236}">
                <a16:creationId xmlns:a16="http://schemas.microsoft.com/office/drawing/2014/main" id="{58F95A03-F02A-9012-62E0-90CA4C4CC1EF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26612" y="4315102"/>
            <a:ext cx="318869" cy="288955"/>
          </a:xfrm>
          <a:prstGeom prst="rect">
            <a:avLst/>
          </a:prstGeom>
        </p:spPr>
      </p:pic>
      <p:sp>
        <p:nvSpPr>
          <p:cNvPr id="42" name="사각형: 둥근 모서리 61">
            <a:extLst>
              <a:ext uri="{FF2B5EF4-FFF2-40B4-BE49-F238E27FC236}">
                <a16:creationId xmlns:a16="http://schemas.microsoft.com/office/drawing/2014/main" id="{1BBFF307-671E-B25C-620B-04EA218693D6}"/>
              </a:ext>
            </a:extLst>
          </p:cNvPr>
          <p:cNvSpPr/>
          <p:nvPr/>
        </p:nvSpPr>
        <p:spPr>
          <a:xfrm>
            <a:off x="4255866" y="4639634"/>
            <a:ext cx="827203" cy="21071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Manufacturing Execution</a:t>
            </a:r>
          </a:p>
        </p:txBody>
      </p:sp>
      <p:sp>
        <p:nvSpPr>
          <p:cNvPr id="43" name="사각형: 둥근 모서리 61">
            <a:extLst>
              <a:ext uri="{FF2B5EF4-FFF2-40B4-BE49-F238E27FC236}">
                <a16:creationId xmlns:a16="http://schemas.microsoft.com/office/drawing/2014/main" id="{C14D2429-3557-E1F3-405C-B618BB0AA199}"/>
              </a:ext>
            </a:extLst>
          </p:cNvPr>
          <p:cNvSpPr/>
          <p:nvPr/>
        </p:nvSpPr>
        <p:spPr>
          <a:xfrm>
            <a:off x="5650610" y="4645864"/>
            <a:ext cx="736243" cy="20371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Quality Management</a:t>
            </a:r>
          </a:p>
        </p:txBody>
      </p:sp>
      <p:sp>
        <p:nvSpPr>
          <p:cNvPr id="44" name="사각형: 둥근 모서리 61">
            <a:extLst>
              <a:ext uri="{FF2B5EF4-FFF2-40B4-BE49-F238E27FC236}">
                <a16:creationId xmlns:a16="http://schemas.microsoft.com/office/drawing/2014/main" id="{C4E6D2C4-2077-B81C-EE5A-5D87894C5D8A}"/>
              </a:ext>
            </a:extLst>
          </p:cNvPr>
          <p:cNvSpPr/>
          <p:nvPr/>
        </p:nvSpPr>
        <p:spPr>
          <a:xfrm>
            <a:off x="2273404" y="4642656"/>
            <a:ext cx="966966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Logistics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sp>
        <p:nvSpPr>
          <p:cNvPr id="45" name="사각형: 둥근 모서리 61">
            <a:extLst>
              <a:ext uri="{FF2B5EF4-FFF2-40B4-BE49-F238E27FC236}">
                <a16:creationId xmlns:a16="http://schemas.microsoft.com/office/drawing/2014/main" id="{CC07C8F5-2413-149E-C230-B602CE381494}"/>
              </a:ext>
            </a:extLst>
          </p:cNvPr>
          <p:cNvSpPr/>
          <p:nvPr/>
        </p:nvSpPr>
        <p:spPr>
          <a:xfrm>
            <a:off x="1350607" y="4651545"/>
            <a:ext cx="708341" cy="210709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Facility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grpSp>
        <p:nvGrpSpPr>
          <p:cNvPr id="46" name="Gruppieren 13">
            <a:extLst>
              <a:ext uri="{FF2B5EF4-FFF2-40B4-BE49-F238E27FC236}">
                <a16:creationId xmlns:a16="http://schemas.microsoft.com/office/drawing/2014/main" id="{B92F489F-7E4D-D180-59CE-B874B9C73EED}"/>
              </a:ext>
            </a:extLst>
          </p:cNvPr>
          <p:cNvGrpSpPr/>
          <p:nvPr/>
        </p:nvGrpSpPr>
        <p:grpSpPr>
          <a:xfrm>
            <a:off x="1572128" y="4342000"/>
            <a:ext cx="312983" cy="203190"/>
            <a:chOff x="4283075" y="2822575"/>
            <a:chExt cx="400050" cy="200025"/>
          </a:xfrm>
          <a:noFill/>
        </p:grpSpPr>
        <p:sp>
          <p:nvSpPr>
            <p:cNvPr id="47" name="Rectangle 18">
              <a:extLst>
                <a:ext uri="{FF2B5EF4-FFF2-40B4-BE49-F238E27FC236}">
                  <a16:creationId xmlns:a16="http://schemas.microsoft.com/office/drawing/2014/main" id="{B0F4EDF8-3E59-1A73-833F-4F0792CED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050" y="2822575"/>
              <a:ext cx="66675" cy="17303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07CC0438-E89A-6072-2C07-206E7F306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F2C834E-6D76-D829-F5D6-07E7EBFAF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725" y="2849563"/>
              <a:ext cx="225425" cy="119063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70D098F6-9079-6946-26C8-18F730590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075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B7C2BE2C-A91F-7E87-4875-4D33A75F6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2968625"/>
              <a:ext cx="174625" cy="53975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2" name="Line 23">
              <a:extLst>
                <a:ext uri="{FF2B5EF4-FFF2-40B4-BE49-F238E27FC236}">
                  <a16:creationId xmlns:a16="http://schemas.microsoft.com/office/drawing/2014/main" id="{7694E0D9-C1E7-FE83-7DF8-A8F3EC6B6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765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3" name="Line 24">
              <a:extLst>
                <a:ext uri="{FF2B5EF4-FFF2-40B4-BE49-F238E27FC236}">
                  <a16:creationId xmlns:a16="http://schemas.microsoft.com/office/drawing/2014/main" id="{153AEA1E-7BAB-28CB-3993-3377F9948F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892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4" name="Line 25">
              <a:extLst>
                <a:ext uri="{FF2B5EF4-FFF2-40B4-BE49-F238E27FC236}">
                  <a16:creationId xmlns:a16="http://schemas.microsoft.com/office/drawing/2014/main" id="{4CED622D-DDF0-E65D-F2AF-2A359F3A0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16238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55" name="Line 26">
              <a:extLst>
                <a:ext uri="{FF2B5EF4-FFF2-40B4-BE49-F238E27FC236}">
                  <a16:creationId xmlns:a16="http://schemas.microsoft.com/office/drawing/2014/main" id="{4E05EF0C-669B-D11C-53A4-2E0EB0A94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43225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</p:grpSp>
      <p:pic>
        <p:nvPicPr>
          <p:cNvPr id="56" name="그래픽 55" descr="재생 가능 에너지 윤곽선">
            <a:extLst>
              <a:ext uri="{FF2B5EF4-FFF2-40B4-BE49-F238E27FC236}">
                <a16:creationId xmlns:a16="http://schemas.microsoft.com/office/drawing/2014/main" id="{35410692-9453-73E9-1969-BD0F202C18FE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45118" y="4314759"/>
            <a:ext cx="336669" cy="305085"/>
          </a:xfrm>
          <a:prstGeom prst="rect">
            <a:avLst/>
          </a:prstGeom>
        </p:spPr>
      </p:pic>
      <p:pic>
        <p:nvPicPr>
          <p:cNvPr id="57" name="그래픽 56" descr="로봇 손 윤곽선">
            <a:extLst>
              <a:ext uri="{FF2B5EF4-FFF2-40B4-BE49-F238E27FC236}">
                <a16:creationId xmlns:a16="http://schemas.microsoft.com/office/drawing/2014/main" id="{BB0F61B5-1E87-4280-FECB-7D9890BE9FDF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202234" y="4296216"/>
            <a:ext cx="361983" cy="328025"/>
          </a:xfrm>
          <a:prstGeom prst="rect">
            <a:avLst/>
          </a:prstGeom>
        </p:spPr>
      </p:pic>
      <p:sp>
        <p:nvSpPr>
          <p:cNvPr id="58" name="사각형: 둥근 모서리 61">
            <a:extLst>
              <a:ext uri="{FF2B5EF4-FFF2-40B4-BE49-F238E27FC236}">
                <a16:creationId xmlns:a16="http://schemas.microsoft.com/office/drawing/2014/main" id="{76EC82E7-5F3F-455A-EF4D-2054A3EC7860}"/>
              </a:ext>
            </a:extLst>
          </p:cNvPr>
          <p:cNvSpPr/>
          <p:nvPr/>
        </p:nvSpPr>
        <p:spPr>
          <a:xfrm>
            <a:off x="5014319" y="4645864"/>
            <a:ext cx="639414" cy="177514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Process Engineering</a:t>
            </a:r>
          </a:p>
        </p:txBody>
      </p:sp>
      <p:sp>
        <p:nvSpPr>
          <p:cNvPr id="59" name="사각형: 둥근 모서리 61">
            <a:extLst>
              <a:ext uri="{FF2B5EF4-FFF2-40B4-BE49-F238E27FC236}">
                <a16:creationId xmlns:a16="http://schemas.microsoft.com/office/drawing/2014/main" id="{3AD5A1F2-893E-5256-0677-4E3DC9AB0944}"/>
              </a:ext>
            </a:extLst>
          </p:cNvPr>
          <p:cNvSpPr/>
          <p:nvPr/>
        </p:nvSpPr>
        <p:spPr>
          <a:xfrm>
            <a:off x="3638614" y="4644088"/>
            <a:ext cx="753011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Energy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pic>
        <p:nvPicPr>
          <p:cNvPr id="60" name="그래픽 59" descr="텔레비전 윤곽선">
            <a:extLst>
              <a:ext uri="{FF2B5EF4-FFF2-40B4-BE49-F238E27FC236}">
                <a16:creationId xmlns:a16="http://schemas.microsoft.com/office/drawing/2014/main" id="{B4CA49FD-8CDA-B27D-90D9-C66EF5C63D15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01849" y="4296216"/>
            <a:ext cx="356652" cy="323193"/>
          </a:xfrm>
          <a:prstGeom prst="rect">
            <a:avLst/>
          </a:prstGeom>
        </p:spPr>
      </p:pic>
      <p:sp>
        <p:nvSpPr>
          <p:cNvPr id="61" name="사각형: 둥근 모서리 61">
            <a:extLst>
              <a:ext uri="{FF2B5EF4-FFF2-40B4-BE49-F238E27FC236}">
                <a16:creationId xmlns:a16="http://schemas.microsoft.com/office/drawing/2014/main" id="{F9882764-9B09-1D55-3FE9-54A8D7652AE8}"/>
              </a:ext>
            </a:extLst>
          </p:cNvPr>
          <p:cNvSpPr/>
          <p:nvPr/>
        </p:nvSpPr>
        <p:spPr>
          <a:xfrm>
            <a:off x="3090443" y="4682635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AMR </a:t>
            </a:r>
          </a:p>
          <a:p>
            <a:pPr algn="ctr" latinLnBrk="0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Monitoring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A726A37-EDE1-D9C4-97A8-2775A2F4FD22}"/>
              </a:ext>
            </a:extLst>
          </p:cNvPr>
          <p:cNvSpPr/>
          <p:nvPr/>
        </p:nvSpPr>
        <p:spPr>
          <a:xfrm>
            <a:off x="1937209" y="4685678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AI </a:t>
            </a:r>
          </a:p>
          <a:p>
            <a:pPr algn="ctr">
              <a:defRPr/>
            </a:pPr>
            <a:r>
              <a:rPr lang="en-US" altLang="ko-KR" sz="7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Service</a:t>
            </a:r>
          </a:p>
        </p:txBody>
      </p:sp>
      <p:pic>
        <p:nvPicPr>
          <p:cNvPr id="63" name="Picture 2" descr="Scaling Artificial Intelligence and Machine Learning WorkloadsI | NVIDIA">
            <a:extLst>
              <a:ext uri="{FF2B5EF4-FFF2-40B4-BE49-F238E27FC236}">
                <a16:creationId xmlns:a16="http://schemas.microsoft.com/office/drawing/2014/main" id="{89E544B8-A014-AECA-404F-C52FB4CC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379" y="4296216"/>
            <a:ext cx="363138" cy="3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: 圆角 124">
            <a:extLst>
              <a:ext uri="{FF2B5EF4-FFF2-40B4-BE49-F238E27FC236}">
                <a16:creationId xmlns:a16="http://schemas.microsoft.com/office/drawing/2014/main" id="{B5643FF2-DF4E-7154-38DD-35225F15B079}"/>
              </a:ext>
            </a:extLst>
          </p:cNvPr>
          <p:cNvSpPr/>
          <p:nvPr/>
        </p:nvSpPr>
        <p:spPr>
          <a:xfrm>
            <a:off x="1686392" y="6207449"/>
            <a:ext cx="2053938" cy="582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  <a:t>OPC UA </a:t>
            </a:r>
            <a:b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</a:br>
            <a:r>
              <a:rPr lang="en-US" altLang="zh-CN" sz="900" dirty="0">
                <a:solidFill>
                  <a:schemeClr val="accent1">
                    <a:lumMod val="7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ourier New" panose="02070309020205020404" pitchFamily="49" charset="0"/>
              </a:rPr>
              <a:t>Field Data Acquisition Agent</a:t>
            </a:r>
            <a:endParaRPr lang="zh-CN" altLang="en-US" sz="900" dirty="0">
              <a:solidFill>
                <a:schemeClr val="accent1">
                  <a:lumMod val="7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135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4828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지금까지는 제조운영체제의 구조를 중심으로 살펴보았다면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이번에는 주요 기능을 중심으로 아키텍처를 살펴보겠습니다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아래의 그림은 제조운영체제의 서비스 계층을 제외한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Edge Connectivity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Middleware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계층의 기능적인 구성을 계층 구조로 보여줍니다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데이터 흐름의 관점에서 보았을 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Edge Connectivity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레벨은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통신 인터페이스를 통해 실제 자산의 필드 데이터를 안정적으로 수집합니다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Data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Store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레벨은 이렇게 수집된 데이터를 유형별 데이터베이스에 저장합니다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상용 솔루션의 사용을 최대한 배제하여 구현하고 있기 때문에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데이터베이스 변경에 대응할 수 있도록 데이터베이스에 접근하기 위한 별도의 인터페이스를 정의하여 사용합니다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Data Processing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레벨은 필드 데이터와 정보 모델간 매핑을 통해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상위 계층에서 모든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모델을 통해 식별하고 접근할 수 있도록 해 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유형에 따라 적절한 데이터베이스에 저장하고 관리합니다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아키텍처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972654-93A6-D49B-5839-5FEEE5441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1" y="5788128"/>
            <a:ext cx="6444413" cy="27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3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514795" y="931545"/>
            <a:ext cx="2608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Introduction</a:t>
            </a:r>
            <a:endParaRPr lang="ko-KR" altLang="en-US" sz="1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42D0E2-C542-8C7F-8499-2243DC7BD5D9}"/>
              </a:ext>
            </a:extLst>
          </p:cNvPr>
          <p:cNvSpPr/>
          <p:nvPr/>
        </p:nvSpPr>
        <p:spPr>
          <a:xfrm>
            <a:off x="514795" y="2231352"/>
            <a:ext cx="3985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Understanding MOS</a:t>
            </a:r>
            <a:endParaRPr lang="ko-KR" altLang="en-US" sz="2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DAB337-3812-CC0E-A8BB-776D5BBDA08C}"/>
              </a:ext>
            </a:extLst>
          </p:cNvPr>
          <p:cNvSpPr txBox="1"/>
          <p:nvPr/>
        </p:nvSpPr>
        <p:spPr>
          <a:xfrm>
            <a:off x="1033189" y="1516320"/>
            <a:ext cx="5716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 기술과 </a:t>
            </a:r>
            <a:r>
              <a:rPr lang="en-US" altLang="ko-KR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ICT </a:t>
            </a:r>
            <a:r>
              <a:rPr lang="ko-KR" altLang="en-US" sz="1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기술의 융합을 통한 디지털 전환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20DE4-F3BC-3C53-9B2A-5D8AB2894654}"/>
              </a:ext>
            </a:extLst>
          </p:cNvPr>
          <p:cNvSpPr txBox="1"/>
          <p:nvPr/>
        </p:nvSpPr>
        <p:spPr>
          <a:xfrm>
            <a:off x="1033189" y="1809483"/>
            <a:ext cx="38522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도입 기대효과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36DEA-E87D-6454-FB6D-149E2D6A09F7}"/>
              </a:ext>
            </a:extLst>
          </p:cNvPr>
          <p:cNvSpPr txBox="1"/>
          <p:nvPr/>
        </p:nvSpPr>
        <p:spPr>
          <a:xfrm>
            <a:off x="1033189" y="2734541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B8DB1-BFFA-F643-BDED-E0F8F1FCC31D}"/>
              </a:ext>
            </a:extLst>
          </p:cNvPr>
          <p:cNvSpPr txBox="1"/>
          <p:nvPr/>
        </p:nvSpPr>
        <p:spPr>
          <a:xfrm>
            <a:off x="1033189" y="3032564"/>
            <a:ext cx="29958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개념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259EF-F004-568A-08CF-17F895FD894A}"/>
              </a:ext>
            </a:extLst>
          </p:cNvPr>
          <p:cNvSpPr txBox="1"/>
          <p:nvPr/>
        </p:nvSpPr>
        <p:spPr>
          <a:xfrm>
            <a:off x="1033189" y="3330587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제조운영체제의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369DA-F664-2CD7-CCEF-4FB021D786F3}"/>
              </a:ext>
            </a:extLst>
          </p:cNvPr>
          <p:cNvSpPr txBox="1"/>
          <p:nvPr/>
        </p:nvSpPr>
        <p:spPr>
          <a:xfrm>
            <a:off x="1033189" y="3628610"/>
            <a:ext cx="4724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아키텍처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07C86-F045-711D-9A18-9DA264439A1B}"/>
              </a:ext>
            </a:extLst>
          </p:cNvPr>
          <p:cNvSpPr txBox="1"/>
          <p:nvPr/>
        </p:nvSpPr>
        <p:spPr>
          <a:xfrm>
            <a:off x="1033189" y="3926633"/>
            <a:ext cx="4724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주요기술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65387-2D66-E077-08D0-F060C0AFAC82}"/>
              </a:ext>
            </a:extLst>
          </p:cNvPr>
          <p:cNvSpPr txBox="1"/>
          <p:nvPr/>
        </p:nvSpPr>
        <p:spPr>
          <a:xfrm>
            <a:off x="1033189" y="4224656"/>
            <a:ext cx="4724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주요 서비스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406CB-CBEB-8F6F-F7B1-5B111B0E5614}"/>
              </a:ext>
            </a:extLst>
          </p:cNvPr>
          <p:cNvSpPr txBox="1"/>
          <p:nvPr/>
        </p:nvSpPr>
        <p:spPr>
          <a:xfrm>
            <a:off x="1033188" y="4522400"/>
            <a:ext cx="4724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에지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커넥티비티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303B7E-C2D3-4A7C-E48B-B9E44DA1C036}"/>
              </a:ext>
            </a:extLst>
          </p:cNvPr>
          <p:cNvSpPr txBox="1"/>
          <p:nvPr/>
        </p:nvSpPr>
        <p:spPr>
          <a:xfrm>
            <a:off x="1033187" y="4804302"/>
            <a:ext cx="47246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설치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운영 사양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36F4C6-27B1-3D56-A6C9-50B4AAF822D8}"/>
              </a:ext>
            </a:extLst>
          </p:cNvPr>
          <p:cNvSpPr/>
          <p:nvPr/>
        </p:nvSpPr>
        <p:spPr>
          <a:xfrm>
            <a:off x="514795" y="5335421"/>
            <a:ext cx="3985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altLang="ko-KR" sz="2800" b="1" i="1" spc="-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ko-KR" altLang="en-US" sz="2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5CE4B6-DBBD-CE40-C9B8-8C83E32959DC}"/>
              </a:ext>
            </a:extLst>
          </p:cNvPr>
          <p:cNvSpPr txBox="1"/>
          <p:nvPr/>
        </p:nvSpPr>
        <p:spPr>
          <a:xfrm>
            <a:off x="1031210" y="5876550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보급 패키지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8A0E-AC79-6C0C-2A0C-2E4D11E00F0F}"/>
              </a:ext>
            </a:extLst>
          </p:cNvPr>
          <p:cNvSpPr txBox="1"/>
          <p:nvPr/>
        </p:nvSpPr>
        <p:spPr>
          <a:xfrm>
            <a:off x="1031210" y="6174573"/>
            <a:ext cx="29958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Tiny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package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2F0C41-87EB-FD0A-EC35-625FB5745A6F}"/>
              </a:ext>
            </a:extLst>
          </p:cNvPr>
          <p:cNvSpPr txBox="1"/>
          <p:nvPr/>
        </p:nvSpPr>
        <p:spPr>
          <a:xfrm>
            <a:off x="1031210" y="6472596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Standard package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33A88-9945-5624-95A4-8C2604BBFD92}"/>
              </a:ext>
            </a:extLst>
          </p:cNvPr>
          <p:cNvSpPr txBox="1"/>
          <p:nvPr/>
        </p:nvSpPr>
        <p:spPr>
          <a:xfrm>
            <a:off x="1021757" y="6767121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5292837-FDF0-3D0A-F2D8-630F8B5F513A}"/>
              </a:ext>
            </a:extLst>
          </p:cNvPr>
          <p:cNvSpPr/>
          <p:nvPr/>
        </p:nvSpPr>
        <p:spPr>
          <a:xfrm>
            <a:off x="514795" y="7209953"/>
            <a:ext cx="5362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MOS Services : </a:t>
            </a:r>
            <a:r>
              <a:rPr lang="en-US" altLang="ko-KR" sz="24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Cooperative MES</a:t>
            </a:r>
            <a:endParaRPr lang="ko-KR" altLang="en-US" sz="2400" i="1" spc="-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6806B-8A9E-9651-ADA3-F69EBFE4531E}"/>
              </a:ext>
            </a:extLst>
          </p:cNvPr>
          <p:cNvSpPr txBox="1"/>
          <p:nvPr/>
        </p:nvSpPr>
        <p:spPr>
          <a:xfrm>
            <a:off x="1021757" y="7690037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협업형 생산관리 서비스란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CD5F51-696E-2D90-393C-DA0D2A4D9902}"/>
              </a:ext>
            </a:extLst>
          </p:cNvPr>
          <p:cNvSpPr txBox="1"/>
          <p:nvPr/>
        </p:nvSpPr>
        <p:spPr>
          <a:xfrm>
            <a:off x="1021757" y="7988060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제조현장의 프로세스를 통합하는 지능형 생산관리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63CB0-18BC-84A8-1B15-2CD63A299D09}"/>
              </a:ext>
            </a:extLst>
          </p:cNvPr>
          <p:cNvSpPr txBox="1"/>
          <p:nvPr/>
        </p:nvSpPr>
        <p:spPr>
          <a:xfrm>
            <a:off x="1033189" y="8291603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기반 협업형 생산운영 서비스 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02218D-F2F0-1CCA-5961-7F3F97D1CBC3}"/>
              </a:ext>
            </a:extLst>
          </p:cNvPr>
          <p:cNvSpPr txBox="1"/>
          <p:nvPr/>
        </p:nvSpPr>
        <p:spPr>
          <a:xfrm>
            <a:off x="1021757" y="8614580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기반 자동차부품 특화 서비스 구성</a:t>
            </a:r>
          </a:p>
        </p:txBody>
      </p:sp>
    </p:spTree>
    <p:extLst>
      <p:ext uri="{BB962C8B-B14F-4D97-AF65-F5344CB8AC3E}">
        <p14:creationId xmlns:p14="http://schemas.microsoft.com/office/powerpoint/2010/main" val="325705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58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Management Service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레벨과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DT Service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레벨은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모델과 이를 관리하기 위한 레지스트리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디스커버리 등을 제공하며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 자체의 운영을 관리하기 위한 기능을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마지막으로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Common Service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레벨은 제조운영체제 서비스와의 인터페이스 및 외부와의 인터페이스를 위한 여러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API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서비스를 제공하며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및 데이터를 관리하기 위한 대시보드와 몇 가지 공통 서비스를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또한 제조운영체제 서비스들과 데이터 공유를 가능하게 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공통적으로 활용 가능한 기능을 계속 확장해 가고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6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미들웨어는 지속적인 활용이 가능한 동시에 누구나 활용에 제약이 없도록 하기 위하여 표준 기술과 오픈소스를 최대한 활용하여 구현되었습니다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미들웨어를 구성하는 주요 기술은 다음과 같습니다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주요기술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2" name="양쪽 모서리가 둥근 사각형 113">
            <a:extLst>
              <a:ext uri="{FF2B5EF4-FFF2-40B4-BE49-F238E27FC236}">
                <a16:creationId xmlns:a16="http://schemas.microsoft.com/office/drawing/2014/main" id="{EC1C6D51-DC5F-1B31-58C3-CFC67458134B}"/>
              </a:ext>
            </a:extLst>
          </p:cNvPr>
          <p:cNvSpPr/>
          <p:nvPr/>
        </p:nvSpPr>
        <p:spPr>
          <a:xfrm rot="16200000">
            <a:off x="1809108" y="4264785"/>
            <a:ext cx="3417579" cy="6169566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6ED67-0A08-B565-AB54-72FD6BB90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6" y="5807034"/>
            <a:ext cx="5666210" cy="3153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CCA9F-5CF2-EB43-49BB-D9CBC564469F}"/>
              </a:ext>
            </a:extLst>
          </p:cNvPr>
          <p:cNvSpPr txBox="1"/>
          <p:nvPr/>
        </p:nvSpPr>
        <p:spPr>
          <a:xfrm>
            <a:off x="435491" y="1822196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Asset Administration Shell (AAS)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2018848"/>
            <a:ext cx="6511678" cy="314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IEC63278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Administration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표준은 모든 제조 자산의 정보를 디지털 공간에 반영할 수 있는 모델링 방법에 대한 규격으로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디지털 트윈을 구현할 수 있는 현존하는 가장 앞선 표준 기술입니다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스마트 제조라는 기술을 구현하기 위한 레퍼런스 아키텍처인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RAMI4.0 (Reference Architecture  Model Industry 4.0)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현실 공간을 디지털 공간에 모사해주는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Data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계층의 핵심 기술이며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정보통신 기술을 활용한 제조 기술의 디지털화를 위한 기반 기술입니다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은 설비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제품과 같은 물리적인 자산부터 소프트웨어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사람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비즈니스 같은 무형의 자산까지 모든 생산 요소를 모델링 할 수 있는 메타 데이터 표준으로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적용되는 현장의 모든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정보모델로 모델링하여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저장하고 활용합니다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2489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E4A3D3-CEFD-6D05-49A9-7EE05D4F5559}"/>
              </a:ext>
            </a:extLst>
          </p:cNvPr>
          <p:cNvSpPr txBox="1"/>
          <p:nvPr/>
        </p:nvSpPr>
        <p:spPr>
          <a:xfrm>
            <a:off x="430723" y="530639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Standard AAS API &amp; Repository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464E2E-6763-7D3C-1BE1-6D7F395146F0}"/>
              </a:ext>
            </a:extLst>
          </p:cNvPr>
          <p:cNvSpPr/>
          <p:nvPr/>
        </p:nvSpPr>
        <p:spPr>
          <a:xfrm>
            <a:off x="201326" y="727291"/>
            <a:ext cx="6511678" cy="314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기반을 제공하는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표준은 현실 자산에 대한 디지털화된 메타 모델을 정의하는 방법을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이렇게 만들어진 정보 모델은 초기에 파일 형태로 교환되었습니다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하지만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이제는 온라인 상에서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정보모델을 검색하고 배포하고 활용할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이를 위해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온라인 상에서 접근하고 활용하기 위한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API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표준 규격을 제공하고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표준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 API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이를 구성하는 하위 단위 정보에 대한 원격 접근을 가능하게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표준에서 정의하는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API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활용하여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 접근하고 활용할 수 있는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레포지토리를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사용할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</p:txBody>
      </p:sp>
      <p:sp>
        <p:nvSpPr>
          <p:cNvPr id="10" name="양쪽 모서리가 둥근 사각형 113">
            <a:extLst>
              <a:ext uri="{FF2B5EF4-FFF2-40B4-BE49-F238E27FC236}">
                <a16:creationId xmlns:a16="http://schemas.microsoft.com/office/drawing/2014/main" id="{6EEF945F-6D25-9905-B1A0-903368B75F47}"/>
              </a:ext>
            </a:extLst>
          </p:cNvPr>
          <p:cNvSpPr/>
          <p:nvPr/>
        </p:nvSpPr>
        <p:spPr>
          <a:xfrm rot="16200000">
            <a:off x="1690447" y="4084173"/>
            <a:ext cx="3616885" cy="6136330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D3446F-6F78-410F-F141-29777B8FA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73"/>
          <a:stretch/>
        </p:blipFill>
        <p:spPr>
          <a:xfrm>
            <a:off x="569030" y="5563207"/>
            <a:ext cx="5858246" cy="32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11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ECCA9F-5CF2-EB43-49BB-D9CBC564469F}"/>
              </a:ext>
            </a:extLst>
          </p:cNvPr>
          <p:cNvSpPr txBox="1"/>
          <p:nvPr/>
        </p:nvSpPr>
        <p:spPr>
          <a:xfrm>
            <a:off x="435491" y="44966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 UA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646316"/>
            <a:ext cx="6511678" cy="454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IEC62541 OPC UA (Open Platform Communications Unified Architecture)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산업용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IoT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활용하여 데이터 교환의 상호운용성을 높이고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산업용 장비 간 통신이 가능하도록 하기 위한 표준 통신 프로토콜로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OPC Foundation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개발하고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IEC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국제 표준 규격으로 채택되었습니다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서로 다른 산업용 네트워크 또는 다른 공급기업 장비들 간의 수평적인 정보전달이 가능할 뿐만 아니라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필드 레벨부터 엔터프라이즈 레벨까지 수직적인 정보 전달이 가능한 특징을 가지고 있어 상호운용성이 높은 통신 기술입니다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특히 정보 모델을 사용하여 데이터 통신이 가능하다는 특징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IP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네트워크를 기반으로 수직적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수평적 데이터 교환이 가능하다는 특징으로 인해 스마트 제조 분야에서 데이터 교환 및 통합을 위한 표준 프로토콜로서 널리 활용되고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제조 현장의 많은 레거시 네트워크 시스템을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통합하여 필드 계층 인터페이스를 구현하였습니다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따라서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제조운영체제를 적용하는 현장에서는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OPC UA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프로토콜을 통해 데이터를 교환할 수 있도록 데이터 변환이 선행되어야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8" name="양쪽 모서리가 둥근 사각형 113">
            <a:extLst>
              <a:ext uri="{FF2B5EF4-FFF2-40B4-BE49-F238E27FC236}">
                <a16:creationId xmlns:a16="http://schemas.microsoft.com/office/drawing/2014/main" id="{7B5C2E0B-7665-DB1F-B045-30F69148940C}"/>
              </a:ext>
            </a:extLst>
          </p:cNvPr>
          <p:cNvSpPr/>
          <p:nvPr/>
        </p:nvSpPr>
        <p:spPr>
          <a:xfrm rot="16200000">
            <a:off x="1768054" y="4018441"/>
            <a:ext cx="3612389" cy="6287047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01C54A3-1527-5B92-5F58-0ED69A869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2" y="5436754"/>
            <a:ext cx="5840554" cy="34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ECCA9F-5CF2-EB43-49BB-D9CBC564469F}"/>
              </a:ext>
            </a:extLst>
          </p:cNvPr>
          <p:cNvSpPr txBox="1"/>
          <p:nvPr/>
        </p:nvSpPr>
        <p:spPr>
          <a:xfrm>
            <a:off x="435491" y="44966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Scalable Cloud Native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646316"/>
            <a:ext cx="6511678" cy="370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실제 현장에서 운영되는 것을 목표로 기능의 구현 뿐만 아니라 안정성과 확장성을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고려하여 설계되었으며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다양한 종류와 개수의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서비스를 안정적으로 실행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관리하고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장애 상황에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빠르게 대처하도록 구성되어있습니다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MOS Tiny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리눅스 환경에서 모든 기능을 각각 개별 모듈로 분리하였고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Standard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클라우드와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같은 가상화 환경에서 서비스 운영을 자동화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최적화하는데 사용되는 가장 앞선 기술인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쿠버네티스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운영환경을 구축하였습니다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환경에서는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 및 제조운영체제 운영을 위한 컴포넌트들은 상시 모니터링되고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필요에 따라 자동 생성 및 관리되어 안정적인 동작을 유지합니다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또한 리소스의 가상화를 기반으로 구축되므로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적용되는 현장의 규모나 환경에 따라 다양한 구성 방법을 지원하고 리소스 증설이나 변경에도 유연하게 대응할 수 있도록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3" name="양쪽 모서리가 둥근 사각형 113">
            <a:extLst>
              <a:ext uri="{FF2B5EF4-FFF2-40B4-BE49-F238E27FC236}">
                <a16:creationId xmlns:a16="http://schemas.microsoft.com/office/drawing/2014/main" id="{C02F9617-A597-424B-38D7-DD81C6970B4D}"/>
              </a:ext>
            </a:extLst>
          </p:cNvPr>
          <p:cNvSpPr/>
          <p:nvPr/>
        </p:nvSpPr>
        <p:spPr>
          <a:xfrm rot="16200000">
            <a:off x="1839307" y="4101569"/>
            <a:ext cx="3469884" cy="6287047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C247107-C160-E914-7CAE-1C963EBC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96" y="5478736"/>
            <a:ext cx="6138476" cy="33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2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C87B0A-2B5A-E64B-6450-D565742703A5}"/>
              </a:ext>
            </a:extLst>
          </p:cNvPr>
          <p:cNvSpPr txBox="1"/>
          <p:nvPr/>
        </p:nvSpPr>
        <p:spPr>
          <a:xfrm>
            <a:off x="430723" y="471262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Micro Service Architecture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7E0D4A-DC09-6DDA-139A-5B1F4B1B2F9C}"/>
              </a:ext>
            </a:extLst>
          </p:cNvPr>
          <p:cNvSpPr/>
          <p:nvPr/>
        </p:nvSpPr>
        <p:spPr>
          <a:xfrm>
            <a:off x="201326" y="667914"/>
            <a:ext cx="6511678" cy="342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마이크로 서비스 아키텍처란 소프트웨어를 독립적으로 동작하는 단위 모듈로 분리하여 느슨하게 결합된 구조로 구현하는 형태의 소프트웨어 구조를 의미합니다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형태의 아키텍처는 모든 기능을 전체 어플리케이션에 배포하지 않고 서비스별로 독립적으로 배포할 수 있어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기능 변경에 따른 부작용을 최소화하고 확장성과 유연성을 향상시킵니다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서로 다른 다양한 환경에서 개발되고 동작하는 어플리케이션들이 상호 독립적으로 실행할 수 있도록 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어플리케이션 뿐만 아니라 어플리케이션을 구동하는 환경까지 독립적인 소프트웨어 컴포넌트로 실행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관리할 수 있는 마이크로 서비스 방식을 구현하고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서비스는 단위 어플리케이션과 실행환경이 하나의 컨테이너로 관리되며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서비스는 이러한 컨테이너들의 조합으로 구현됩니다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8" name="양쪽 모서리가 둥근 사각형 113">
            <a:extLst>
              <a:ext uri="{FF2B5EF4-FFF2-40B4-BE49-F238E27FC236}">
                <a16:creationId xmlns:a16="http://schemas.microsoft.com/office/drawing/2014/main" id="{49DEAE47-F156-C2CB-22B5-F4D8616C0CFC}"/>
              </a:ext>
            </a:extLst>
          </p:cNvPr>
          <p:cNvSpPr/>
          <p:nvPr/>
        </p:nvSpPr>
        <p:spPr>
          <a:xfrm rot="16200000">
            <a:off x="1819275" y="4121601"/>
            <a:ext cx="3505180" cy="6282279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2DB9BB0-B7DC-961B-D7B1-5F683A51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2" y="5725088"/>
            <a:ext cx="5910371" cy="31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2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8C87B0A-2B5A-E64B-6450-D565742703A5}"/>
              </a:ext>
            </a:extLst>
          </p:cNvPr>
          <p:cNvSpPr txBox="1"/>
          <p:nvPr/>
        </p:nvSpPr>
        <p:spPr>
          <a:xfrm>
            <a:off x="430723" y="49501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AAS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제조 데이터 인터페이스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7E0D4A-DC09-6DDA-139A-5B1F4B1B2F9C}"/>
              </a:ext>
            </a:extLst>
          </p:cNvPr>
          <p:cNvSpPr/>
          <p:nvPr/>
        </p:nvSpPr>
        <p:spPr>
          <a:xfrm>
            <a:off x="201326" y="691666"/>
            <a:ext cx="6511678" cy="426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데이터 기반의 제조 서비스 실행을 위한 데이터 플랫폼 역할을 수행합니다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또한 제조 서비스간 데이터 교환을 위한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플랫폼으로서의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역할을 수행합니다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플랫폼으로서의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역할을 실현하기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교환되는 모든 제조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모델에 근거하여 태그화하고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규격화된 데이터 인터페이스를 통해 데이터에 접근 가능하도록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독립적으로 실행되는 각종 서비스들이 제조 데이터를 빠르고 효율적으로 상호 교환하기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보편적으로 널리 사용되는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인터페이스 및 메시징 방식의 인터페이스를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메시징 방식의 데이터 인터페이스를 통해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상에서 실행되는 모든 제조 서비스들은 수집되는 모든 제조 데이터를 실시간으로 획득할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방식의 인터페이스를 통해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서비스들은 이미 수집되어 관리되고 있는 이력 데이터를 조회하거나 획득하여 데이터 분석 등에 활용할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5" name="양쪽 모서리가 둥근 사각형 113">
            <a:extLst>
              <a:ext uri="{FF2B5EF4-FFF2-40B4-BE49-F238E27FC236}">
                <a16:creationId xmlns:a16="http://schemas.microsoft.com/office/drawing/2014/main" id="{3868ECF7-A2B0-343F-DC0D-D905EAF54884}"/>
              </a:ext>
            </a:extLst>
          </p:cNvPr>
          <p:cNvSpPr/>
          <p:nvPr/>
        </p:nvSpPr>
        <p:spPr>
          <a:xfrm rot="16200000">
            <a:off x="2009818" y="4339792"/>
            <a:ext cx="3124093" cy="6282279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AEB2DD-56DB-1544-869E-408BE98A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6" y="6163293"/>
            <a:ext cx="6008459" cy="27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5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서비스를 통해 많은 기능을 제공하며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서비스를 위한 플랫폼의 역할을 수행합니다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하지만 제조운영체제 미들웨어에도 자체적으로 유용한 서비스를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주요 서비스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CCA9F-5CF2-EB43-49BB-D9CBC564469F}"/>
              </a:ext>
            </a:extLst>
          </p:cNvPr>
          <p:cNvSpPr txBox="1"/>
          <p:nvPr/>
        </p:nvSpPr>
        <p:spPr>
          <a:xfrm>
            <a:off x="435491" y="167505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Asset Administration Shell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브라우저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1871706"/>
            <a:ext cx="6511678" cy="17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제조운영체제의 기반을 이루는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모델은 독일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LNI4.0 (Labs Network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Industrie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4.0)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 오픈소스로 공개한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Package Explorer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라는 소프트웨어를 사용하여 제작할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소프트웨어는 윈도우 운영체제 상에서 동작하는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용 소프트웨어로 누구나 다운로드 받고 활용할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제조운영체제에서도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Package Explorer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소프트웨어를 활용하여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모델을 제작합니다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FB604D-292C-06D1-6AFF-3E4A9F680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5" b="2942"/>
          <a:stretch/>
        </p:blipFill>
        <p:spPr>
          <a:xfrm>
            <a:off x="372794" y="4625976"/>
            <a:ext cx="6112412" cy="36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8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480064"/>
            <a:ext cx="6511678" cy="398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Explorer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Administration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모델을 작성할 수 있는 공식적인 도구이지만 윈도우 운영체제 상에서만 실행된다는 제한이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최대한 많은 사람들이 제한 없이 활용할 수 있도록 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리눅스 운영체제 상에서 오픈소스 및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웹기반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기술을 활용하여 구현되었습니다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Package Browser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공식 작성 소프트웨어인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Package Explorer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작성된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모델을 확인할 수 있는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웹기반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어플리케이션으로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제조운영체제에 함께 제공됩니다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Aasx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Package Browser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사용하면 제조운영체제에서 사용되고 있는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모델의 세부 사항을 확인할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AAS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레포지토리를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통해 접근할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모델로부터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저장하기 위한 설정 파일을 추출하여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 수집을 자동화 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변환 기술은 자체 개발된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파서와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에지 게이트웨이 소프트웨어 모듈을 통해 구현됩니다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2" name="양쪽 모서리가 둥근 사각형 113">
            <a:extLst>
              <a:ext uri="{FF2B5EF4-FFF2-40B4-BE49-F238E27FC236}">
                <a16:creationId xmlns:a16="http://schemas.microsoft.com/office/drawing/2014/main" id="{F41D8F20-4DEB-3166-377D-D3B36AFDE049}"/>
              </a:ext>
            </a:extLst>
          </p:cNvPr>
          <p:cNvSpPr/>
          <p:nvPr/>
        </p:nvSpPr>
        <p:spPr>
          <a:xfrm rot="16200000">
            <a:off x="1952521" y="4195360"/>
            <a:ext cx="3236706" cy="6293797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ADD6E-7281-E37C-5CF1-A1D814F85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45" y="5859311"/>
            <a:ext cx="5435252" cy="30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2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ECCA9F-5CF2-EB43-49BB-D9CBC564469F}"/>
              </a:ext>
            </a:extLst>
          </p:cNvPr>
          <p:cNvSpPr txBox="1"/>
          <p:nvPr/>
        </p:nvSpPr>
        <p:spPr>
          <a:xfrm>
            <a:off x="435491" y="449664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대시보드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9ACA2-4483-405B-0CB8-BF6904DDE9D6}"/>
              </a:ext>
            </a:extLst>
          </p:cNvPr>
          <p:cNvSpPr/>
          <p:nvPr/>
        </p:nvSpPr>
        <p:spPr>
          <a:xfrm>
            <a:off x="206094" y="646316"/>
            <a:ext cx="6511678" cy="314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제조운영체제에서 수집되는 모든 데이터는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서비스를 통해 확인할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하지만 시스템 초기 설치시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서비스가 온전히 정상 동작하기 위해서는 준비 기간이 필요합니다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저장된 제조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 설치 없이 바로 확인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검증해 볼 수 있도록 공개 소프트웨어인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그라파나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패키지를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소프트웨어 패키지를 사용하면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필드 계층에서 수집되고 있는 제조 데이터를 확인할 수 있는 대시보드를 빠르게 제작할 수 있어 초기 설치 및 검증에 효과적입니다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미들웨어가 제공하는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2D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대시보드는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 구축 후에도 계속 활용할 수 있어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가장 기본적인 관리 화면을 구성할 수 있도록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8" name="양쪽 모서리가 둥근 사각형 113">
            <a:extLst>
              <a:ext uri="{FF2B5EF4-FFF2-40B4-BE49-F238E27FC236}">
                <a16:creationId xmlns:a16="http://schemas.microsoft.com/office/drawing/2014/main" id="{691A2044-7A39-7785-9DC5-14C29B9BE37C}"/>
              </a:ext>
            </a:extLst>
          </p:cNvPr>
          <p:cNvSpPr/>
          <p:nvPr/>
        </p:nvSpPr>
        <p:spPr>
          <a:xfrm rot="16200000">
            <a:off x="1858531" y="4106099"/>
            <a:ext cx="3431438" cy="6287047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EBFA45-FF74-0CCB-195A-8198029C4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7" y="5700156"/>
            <a:ext cx="5981173" cy="3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445E21-13DC-9CFF-ADC2-C34D40A2760E}"/>
              </a:ext>
            </a:extLst>
          </p:cNvPr>
          <p:cNvSpPr/>
          <p:nvPr/>
        </p:nvSpPr>
        <p:spPr>
          <a:xfrm>
            <a:off x="514795" y="2109046"/>
            <a:ext cx="5362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Standard</a:t>
            </a:r>
            <a:r>
              <a:rPr lang="ko-KR" altLang="en-US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ko-KR" altLang="en-US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ko-KR" altLang="en-US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VCPS</a:t>
            </a:r>
            <a:r>
              <a:rPr lang="ko-KR" altLang="en-US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ko-KR" altLang="en-US" sz="2400" i="1" spc="-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F3A22-A5DD-1796-4394-04B15EA2D4D7}"/>
              </a:ext>
            </a:extLst>
          </p:cNvPr>
          <p:cNvSpPr/>
          <p:nvPr/>
        </p:nvSpPr>
        <p:spPr>
          <a:xfrm>
            <a:off x="514794" y="3202282"/>
            <a:ext cx="5362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Private 5G MEC</a:t>
            </a:r>
            <a:endParaRPr lang="ko-KR" altLang="en-US" sz="2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796DDF-B844-3D08-3B63-846960D67954}"/>
              </a:ext>
            </a:extLst>
          </p:cNvPr>
          <p:cNvSpPr/>
          <p:nvPr/>
        </p:nvSpPr>
        <p:spPr>
          <a:xfrm>
            <a:off x="514793" y="926528"/>
            <a:ext cx="5362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MOS Services : FEMS</a:t>
            </a:r>
            <a:endParaRPr lang="ko-KR" altLang="en-US" sz="2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1AA63E-1BFE-2BFC-35F7-D568246B6453}"/>
              </a:ext>
            </a:extLst>
          </p:cNvPr>
          <p:cNvSpPr/>
          <p:nvPr/>
        </p:nvSpPr>
        <p:spPr>
          <a:xfrm>
            <a:off x="514795" y="5443752"/>
            <a:ext cx="5247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altLang="ko-KR" sz="2800" b="1" i="1" spc="-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altLang="ko-KR" sz="28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References</a:t>
            </a:r>
            <a:endParaRPr lang="ko-KR" altLang="en-US" sz="24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F8ECB-88EE-B942-0525-5898F2B55F9C}"/>
              </a:ext>
            </a:extLst>
          </p:cNvPr>
          <p:cNvSpPr txBox="1"/>
          <p:nvPr/>
        </p:nvSpPr>
        <p:spPr>
          <a:xfrm>
            <a:off x="1033189" y="1425337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공장 에너지관리 시스템이란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FE305-B5D0-A223-0197-F6F8C8070247}"/>
              </a:ext>
            </a:extLst>
          </p:cNvPr>
          <p:cNvSpPr txBox="1"/>
          <p:nvPr/>
        </p:nvSpPr>
        <p:spPr>
          <a:xfrm>
            <a:off x="1033189" y="1723360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공장 에너지관리 시스템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1D51E-5F53-8298-1E27-0CDEB07E6E12}"/>
              </a:ext>
            </a:extLst>
          </p:cNvPr>
          <p:cNvSpPr txBox="1"/>
          <p:nvPr/>
        </p:nvSpPr>
        <p:spPr>
          <a:xfrm>
            <a:off x="1033189" y="3736542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생산 현장의 무선기술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B5706-579B-5D4A-D01C-D23E3257A794}"/>
              </a:ext>
            </a:extLst>
          </p:cNvPr>
          <p:cNvSpPr txBox="1"/>
          <p:nvPr/>
        </p:nvSpPr>
        <p:spPr>
          <a:xfrm>
            <a:off x="1033189" y="4034565"/>
            <a:ext cx="29958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무선통신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DE7DB-073A-7550-68E4-8AFF066EB9EF}"/>
              </a:ext>
            </a:extLst>
          </p:cNvPr>
          <p:cNvSpPr txBox="1"/>
          <p:nvPr/>
        </p:nvSpPr>
        <p:spPr>
          <a:xfrm>
            <a:off x="1033189" y="4332588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특화망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이음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C35B3-E4D6-C9A9-2398-EB0B73546D4B}"/>
              </a:ext>
            </a:extLst>
          </p:cNvPr>
          <p:cNvSpPr txBox="1"/>
          <p:nvPr/>
        </p:nvSpPr>
        <p:spPr>
          <a:xfrm>
            <a:off x="1021757" y="4655565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MEC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4BFFD-B858-8A02-8C3E-FBC6C83B1E2B}"/>
              </a:ext>
            </a:extLst>
          </p:cNvPr>
          <p:cNvSpPr txBox="1"/>
          <p:nvPr/>
        </p:nvSpPr>
        <p:spPr>
          <a:xfrm>
            <a:off x="1033189" y="4980758"/>
            <a:ext cx="40330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네트워크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QoS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에릭슨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EP5G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8E213-6A81-A28C-4377-4FF2A0BF2914}"/>
              </a:ext>
            </a:extLst>
          </p:cNvPr>
          <p:cNvSpPr txBox="1"/>
          <p:nvPr/>
        </p:nvSpPr>
        <p:spPr>
          <a:xfrm>
            <a:off x="1033189" y="2606924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적시생산 서비스란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9E4E8-0371-FB49-C354-B377E86011B1}"/>
              </a:ext>
            </a:extLst>
          </p:cNvPr>
          <p:cNvSpPr txBox="1"/>
          <p:nvPr/>
        </p:nvSpPr>
        <p:spPr>
          <a:xfrm>
            <a:off x="1033189" y="2904947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밸류체인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간 제조현장 정보 공유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4F77A5-4277-99F8-1E6B-72F411366017}"/>
              </a:ext>
            </a:extLst>
          </p:cNvPr>
          <p:cNvSpPr txBox="1"/>
          <p:nvPr/>
        </p:nvSpPr>
        <p:spPr>
          <a:xfrm>
            <a:off x="1042716" y="5988304"/>
            <a:ext cx="240724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IIC TEST DRIVE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72F33-BD37-58FF-CE48-5E96276822CC}"/>
              </a:ext>
            </a:extLst>
          </p:cNvPr>
          <p:cNvSpPr txBox="1"/>
          <p:nvPr/>
        </p:nvSpPr>
        <p:spPr>
          <a:xfrm>
            <a:off x="1042716" y="6286327"/>
            <a:ext cx="38660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자동차부품 제조사 공장의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네트워크 구축 사례</a:t>
            </a:r>
          </a:p>
        </p:txBody>
      </p:sp>
    </p:spTree>
    <p:extLst>
      <p:ext uri="{BB962C8B-B14F-4D97-AF65-F5344CB8AC3E}">
        <p14:creationId xmlns:p14="http://schemas.microsoft.com/office/powerpoint/2010/main" val="1645837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C53FC-35A9-5707-29B1-2B172B8B747F}"/>
              </a:ext>
            </a:extLst>
          </p:cNvPr>
          <p:cNvSpPr txBox="1"/>
          <p:nvPr/>
        </p:nvSpPr>
        <p:spPr>
          <a:xfrm>
            <a:off x="435491" y="452027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신호이상탐지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2A7205-6724-EB20-5754-77708CE29707}"/>
              </a:ext>
            </a:extLst>
          </p:cNvPr>
          <p:cNvSpPr/>
          <p:nvPr/>
        </p:nvSpPr>
        <p:spPr>
          <a:xfrm>
            <a:off x="206094" y="648679"/>
            <a:ext cx="6511678" cy="370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기본적으로 제조 현장의 데이터를 활용하는 플랫폼 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현장에서 획득하는 데이터를 활용하는 방법은 매우 다양하며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많은 종류의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서비스를 통해 이러한 기능을 사용하실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미들웨어에서는 자체적으로 데이터 분석을 통한 신호이상탐지 알고리즘을 사용할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Asset Administration Shell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모델을 기반으로 대상 데이터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신호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선정하고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비지도 학습 방식의 알고리즘을 사용하여 누적된 데이터를 학습합니다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학습된 내용을 바탕으로 신호의 이상 패턴을 검출할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신호이상탐지 서비스는 적용되는 현장과 대상 신호의 유형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현장의 환경 등에 따라 커스터마이즈가 필요한 서비스로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 적용을 위해서는 사전에 이에 대한 검토 및 협의가 필요합니다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7" name="양쪽 모서리가 둥근 사각형 113">
            <a:extLst>
              <a:ext uri="{FF2B5EF4-FFF2-40B4-BE49-F238E27FC236}">
                <a16:creationId xmlns:a16="http://schemas.microsoft.com/office/drawing/2014/main" id="{A8043E98-6074-C81A-3F61-515E73767391}"/>
              </a:ext>
            </a:extLst>
          </p:cNvPr>
          <p:cNvSpPr/>
          <p:nvPr/>
        </p:nvSpPr>
        <p:spPr>
          <a:xfrm rot="16200000">
            <a:off x="1824021" y="4264127"/>
            <a:ext cx="3402008" cy="6179063"/>
          </a:xfrm>
          <a:prstGeom prst="round2SameRect">
            <a:avLst>
              <a:gd name="adj1" fmla="val 4155"/>
              <a:gd name="adj2" fmla="val 0"/>
            </a:avLst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41655">
              <a:defRPr/>
            </a:pPr>
            <a:endParaRPr lang="ko-KR" altLang="en-US" sz="1739" kern="0">
              <a:solidFill>
                <a:prstClr val="whit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987D57C-D10D-D40A-BC84-7445B33FA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5" y="6020790"/>
            <a:ext cx="5880172" cy="29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8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C53FC-35A9-5707-29B1-2B172B8B747F}"/>
              </a:ext>
            </a:extLst>
          </p:cNvPr>
          <p:cNvSpPr txBox="1"/>
          <p:nvPr/>
        </p:nvSpPr>
        <p:spPr>
          <a:xfrm>
            <a:off x="435491" y="452027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관리 대시보드 서비스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2A7205-6724-EB20-5754-77708CE29707}"/>
              </a:ext>
            </a:extLst>
          </p:cNvPr>
          <p:cNvSpPr/>
          <p:nvPr/>
        </p:nvSpPr>
        <p:spPr>
          <a:xfrm>
            <a:off x="206094" y="648679"/>
            <a:ext cx="6511678" cy="118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리눅스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환경에서 동작하며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리소스 모니터링 대시보드를 활용하여 전반적인 시스템 상태를 모니터링 및 관리할 수 있습니다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Standard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경우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Kubernetes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자체 대시보드도 지원하며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대시보드를 통해 아래와 같은 사용 효과를 기대할 수 있습니다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563C78-653A-60E5-09BA-FD8F8D8A60F4}"/>
              </a:ext>
            </a:extLst>
          </p:cNvPr>
          <p:cNvSpPr/>
          <p:nvPr/>
        </p:nvSpPr>
        <p:spPr>
          <a:xfrm>
            <a:off x="469120" y="1832338"/>
            <a:ext cx="585430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클러스터 상태 시각화 및 실시간 모니터링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대시보드를 통한 쉬운 애플리케이션 배포 및 확장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자원 사용량 모니터링을 통한 최적화 및 비용절감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클러스터 내 이벤트 및 로그 정보 확인을 통한 문제 식별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사용자 및 역할 기반 대시보드 접근 제어를 통한 보안 강화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D2E16-F786-3D07-337E-EA6FCEE07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845" y="3615590"/>
            <a:ext cx="4438309" cy="2313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DF44CC-FC99-570A-1132-DC3A7A15E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190" y="6297018"/>
            <a:ext cx="4441963" cy="24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8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02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에지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커넥티비티는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IEC62541 OPC UA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사용하여 공정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설비로부터 데이터를 수집하며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수집한 데이터를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서비스가 활용할 수 있도록 미들웨어로 전달하는 역할을 수행합니다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제조운영체제 에지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커넥티비티는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도커엔진을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활용한 소프트웨어로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구현되어있으며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Debian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계열의 리눅스 시스템에서 설치 및 실행할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시스템 자원의 기본적인 설치 최소 요구사양은 아래와 같습니다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에지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커넥티비티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C44E6B-8BE9-D2B1-9220-2D43CCD37EDC}"/>
              </a:ext>
            </a:extLst>
          </p:cNvPr>
          <p:cNvSpPr/>
          <p:nvPr/>
        </p:nvSpPr>
        <p:spPr>
          <a:xfrm>
            <a:off x="469120" y="2383694"/>
            <a:ext cx="6388880" cy="17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: i5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이상의 멀티코어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Core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메모리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16GB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디스크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128GB (SSD)</a:t>
            </a:r>
            <a:endParaRPr lang="en-US" altLang="ko-KR" sz="1400" kern="0">
              <a:solidFill>
                <a:srgbClr val="7C7C7C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OS : Ubuntu 18.04/20.04 LTS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또는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Debian 10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네트워크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필드장비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MOS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미들웨어 각 연결을 위한 이더넷 인터페이스</a:t>
            </a: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26AA2D15-5D06-09BC-DDE1-3FB90D11440F}"/>
              </a:ext>
            </a:extLst>
          </p:cNvPr>
          <p:cNvSpPr/>
          <p:nvPr/>
        </p:nvSpPr>
        <p:spPr>
          <a:xfrm>
            <a:off x="671780" y="4859451"/>
            <a:ext cx="5536635" cy="3546122"/>
          </a:xfrm>
          <a:prstGeom prst="round2DiagRect">
            <a:avLst>
              <a:gd name="adj1" fmla="val 862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cs typeface="Courier New" panose="02070309020205020404" pitchFamily="49" charset="0"/>
            </a:endParaRPr>
          </a:p>
        </p:txBody>
      </p:sp>
      <p:sp>
        <p:nvSpPr>
          <p:cNvPr id="5" name="矩形: 圆角 124">
            <a:extLst>
              <a:ext uri="{FF2B5EF4-FFF2-40B4-BE49-F238E27FC236}">
                <a16:creationId xmlns:a16="http://schemas.microsoft.com/office/drawing/2014/main" id="{B32D058A-8481-E096-1969-8493D7CCC3C7}"/>
              </a:ext>
            </a:extLst>
          </p:cNvPr>
          <p:cNvSpPr/>
          <p:nvPr/>
        </p:nvSpPr>
        <p:spPr>
          <a:xfrm>
            <a:off x="734929" y="4919192"/>
            <a:ext cx="5388141" cy="3388395"/>
          </a:xfrm>
          <a:prstGeom prst="round2DiagRect">
            <a:avLst>
              <a:gd name="adj1" fmla="val 642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 dirty="0">
              <a:cs typeface="Courier New" panose="02070309020205020404" pitchFamily="49" charset="0"/>
            </a:endParaRPr>
          </a:p>
        </p:txBody>
      </p:sp>
      <p:sp>
        <p:nvSpPr>
          <p:cNvPr id="6" name="矩形: 圆角 124">
            <a:extLst>
              <a:ext uri="{FF2B5EF4-FFF2-40B4-BE49-F238E27FC236}">
                <a16:creationId xmlns:a16="http://schemas.microsoft.com/office/drawing/2014/main" id="{3B6AAA34-772B-E4EE-7672-81BBB58F84D1}"/>
              </a:ext>
            </a:extLst>
          </p:cNvPr>
          <p:cNvSpPr/>
          <p:nvPr/>
        </p:nvSpPr>
        <p:spPr>
          <a:xfrm>
            <a:off x="671780" y="4861065"/>
            <a:ext cx="849714" cy="550042"/>
          </a:xfrm>
          <a:prstGeom prst="round2Diag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b="1" i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ourier New" panose="02070309020205020404" pitchFamily="49" charset="0"/>
              </a:rPr>
              <a:t>MOS</a:t>
            </a:r>
          </a:p>
          <a:p>
            <a:pPr algn="ctr"/>
            <a:r>
              <a:rPr lang="en-US" altLang="zh-CN" sz="1600" b="1" i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Courier New" panose="02070309020205020404" pitchFamily="49" charset="0"/>
              </a:rPr>
              <a:t>Edge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37C5633-DAF7-6395-2241-A72EC18B5057}"/>
              </a:ext>
            </a:extLst>
          </p:cNvPr>
          <p:cNvSpPr/>
          <p:nvPr/>
        </p:nvSpPr>
        <p:spPr>
          <a:xfrm>
            <a:off x="1008526" y="5464751"/>
            <a:ext cx="3767329" cy="2666501"/>
          </a:xfrm>
          <a:prstGeom prst="roundRect">
            <a:avLst>
              <a:gd name="adj" fmla="val 686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A2C11C3-0CE7-CE4C-F14C-CE18E56C7E0E}"/>
              </a:ext>
            </a:extLst>
          </p:cNvPr>
          <p:cNvSpPr/>
          <p:nvPr/>
        </p:nvSpPr>
        <p:spPr>
          <a:xfrm>
            <a:off x="4916063" y="5464750"/>
            <a:ext cx="1097280" cy="2666501"/>
          </a:xfrm>
          <a:prstGeom prst="roundRect">
            <a:avLst>
              <a:gd name="adj" fmla="val 1180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DC5C65-3CE6-F691-560A-6C619CD9651E}"/>
              </a:ext>
            </a:extLst>
          </p:cNvPr>
          <p:cNvSpPr txBox="1"/>
          <p:nvPr/>
        </p:nvSpPr>
        <p:spPr>
          <a:xfrm>
            <a:off x="1679088" y="5528238"/>
            <a:ext cx="2487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Docker Engine</a:t>
            </a:r>
            <a:endParaRPr lang="ko-KR" altLang="en-US" sz="1400" dirty="0">
              <a:solidFill>
                <a:schemeClr val="tx2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05CF3-471E-80C9-D5E1-F12AA64E1D3F}"/>
              </a:ext>
            </a:extLst>
          </p:cNvPr>
          <p:cNvSpPr txBox="1"/>
          <p:nvPr/>
        </p:nvSpPr>
        <p:spPr>
          <a:xfrm>
            <a:off x="4221119" y="6323698"/>
            <a:ext cx="24871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 Edge</a:t>
            </a:r>
          </a:p>
          <a:p>
            <a:pPr algn="ctr"/>
            <a:r>
              <a:rPr lang="en-US" altLang="ko-KR" sz="1400">
                <a:solidFill>
                  <a:schemeClr val="tx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Dashboard</a:t>
            </a:r>
          </a:p>
          <a:p>
            <a:pPr algn="ctr"/>
            <a:r>
              <a:rPr lang="en-US" altLang="ko-KR" sz="1400">
                <a:solidFill>
                  <a:schemeClr val="tx2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Service</a:t>
            </a:r>
          </a:p>
          <a:p>
            <a:pPr algn="ctr"/>
            <a:r>
              <a:rPr lang="en-US" altLang="ko-KR" sz="105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(Non-Container)</a:t>
            </a:r>
            <a:endParaRPr lang="en-US" altLang="ko-KR" sz="140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42E31F3-8D72-2340-ADE1-FF2DD4ED7A20}"/>
              </a:ext>
            </a:extLst>
          </p:cNvPr>
          <p:cNvSpPr/>
          <p:nvPr/>
        </p:nvSpPr>
        <p:spPr>
          <a:xfrm>
            <a:off x="1097354" y="5900498"/>
            <a:ext cx="1666820" cy="531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opcuaModule</a:t>
            </a:r>
            <a:endParaRPr lang="ko-KR" altLang="en-US" sz="14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F913CE-FAFA-4C25-6CF4-3D3DD5BECFF4}"/>
              </a:ext>
            </a:extLst>
          </p:cNvPr>
          <p:cNvSpPr/>
          <p:nvPr/>
        </p:nvSpPr>
        <p:spPr>
          <a:xfrm>
            <a:off x="1097353" y="7229348"/>
            <a:ext cx="1666821" cy="531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controlModule</a:t>
            </a:r>
            <a:endParaRPr lang="ko-KR" altLang="en-US" sz="14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249C473-8049-8640-1DEC-593E700D16ED}"/>
              </a:ext>
            </a:extLst>
          </p:cNvPr>
          <p:cNvSpPr/>
          <p:nvPr/>
        </p:nvSpPr>
        <p:spPr>
          <a:xfrm>
            <a:off x="2997568" y="5900498"/>
            <a:ext cx="1666820" cy="531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monitor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FADCB70-D9CB-5968-CEF5-3CE629781EAA}"/>
              </a:ext>
            </a:extLst>
          </p:cNvPr>
          <p:cNvSpPr/>
          <p:nvPr/>
        </p:nvSpPr>
        <p:spPr>
          <a:xfrm>
            <a:off x="2997568" y="7222998"/>
            <a:ext cx="1666820" cy="531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broker</a:t>
            </a:r>
            <a:endParaRPr lang="ko-KR" altLang="en-US" sz="14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9" name="순서도: 자기 디스크 28">
            <a:extLst>
              <a:ext uri="{FF2B5EF4-FFF2-40B4-BE49-F238E27FC236}">
                <a16:creationId xmlns:a16="http://schemas.microsoft.com/office/drawing/2014/main" id="{16F6A44A-868F-2F55-C904-44EFD9CAA740}"/>
              </a:ext>
            </a:extLst>
          </p:cNvPr>
          <p:cNvSpPr/>
          <p:nvPr/>
        </p:nvSpPr>
        <p:spPr>
          <a:xfrm>
            <a:off x="2148261" y="6569960"/>
            <a:ext cx="1371821" cy="50495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shared Volume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589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Tiny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미들웨어는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Debian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계열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Linux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환경에 설치되며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Standard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미들웨어는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Kubernetes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환경에 설치됩니다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경우 서버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내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마스터노드와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워커노드를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가상머신으로 생성하며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Kubespray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통해 전체 클러스터를 배포합니다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플랫폼 운영 노드를 가상머신으로 생성하며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분산시스템 구축 및 서비스 가용성 및 확장성 보장을 위해 기존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Tiny 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미들웨어보다 많은 시스템 자원을 요구합니다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이를 반영한 미들웨어 설치 최소사양은 아래와 같습니다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미들웨어 설치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운영 사양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54EB8F-5927-2DDA-EA27-F57F9A1546A8}"/>
              </a:ext>
            </a:extLst>
          </p:cNvPr>
          <p:cNvSpPr/>
          <p:nvPr/>
        </p:nvSpPr>
        <p:spPr>
          <a:xfrm>
            <a:off x="483514" y="5290791"/>
            <a:ext cx="585430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: 32 Core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메모리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64GB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디스크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Root </a:t>
            </a: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파일시스템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300GB (SSD)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시계열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DB </a:t>
            </a: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저장용 스토리지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400GB (SSD)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백업용 블록 스토리지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1TB (HDD)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OS : Ubuntu 22.04 LTS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C9B0AF-B61F-E405-F4DF-FCAFEEB1DB2B}"/>
              </a:ext>
            </a:extLst>
          </p:cNvPr>
          <p:cNvSpPr/>
          <p:nvPr/>
        </p:nvSpPr>
        <p:spPr>
          <a:xfrm>
            <a:off x="201738" y="7589476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사양은 제조운영체제 미들웨어를 위한 최소 사양이며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적용되는 현장의 규모와 데이터 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실행하는 제조운영체제 서비스의 규모 등에 따라 더 많은 리소스가 소요될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1BDFB-D161-0481-F7C3-B929AAC2E131}"/>
              </a:ext>
            </a:extLst>
          </p:cNvPr>
          <p:cNvSpPr/>
          <p:nvPr/>
        </p:nvSpPr>
        <p:spPr>
          <a:xfrm>
            <a:off x="469120" y="2896297"/>
            <a:ext cx="585430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8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Core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메모리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32GB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디스크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Root </a:t>
            </a: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파일시스템 </a:t>
            </a:r>
            <a:r>
              <a:rPr lang="en-US" altLang="ko-KR" sz="1400" kern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100GB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(SSD)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시계열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DB </a:t>
            </a: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저장용 스토리지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400GB (SSD)</a:t>
            </a:r>
          </a:p>
          <a:p>
            <a:pPr marL="816254" lvl="1" indent="-285750" algn="just">
              <a:lnSpc>
                <a:spcPct val="130000"/>
              </a:lnSpc>
              <a:buClr>
                <a:srgbClr val="7C7C7C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백업용 블록 스토리지 </a:t>
            </a:r>
            <a:r>
              <a:rPr lang="en-US" altLang="ko-KR" sz="1400" kern="0" dirty="0">
                <a:solidFill>
                  <a:srgbClr val="7C7C7C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1TB (HDD)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OS :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Ubuntu 20.04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LTS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BC8A6B-FF08-6D44-0910-A3468678A3C5}"/>
              </a:ext>
            </a:extLst>
          </p:cNvPr>
          <p:cNvSpPr/>
          <p:nvPr/>
        </p:nvSpPr>
        <p:spPr>
          <a:xfrm>
            <a:off x="338248" y="2597675"/>
            <a:ext cx="6511678" cy="347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b="1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Tiny Package</a:t>
            </a:r>
            <a:endParaRPr lang="en-US" altLang="ko-KR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9D78E8-6977-02AC-534A-3AE5D6E2F604}"/>
              </a:ext>
            </a:extLst>
          </p:cNvPr>
          <p:cNvSpPr/>
          <p:nvPr/>
        </p:nvSpPr>
        <p:spPr>
          <a:xfrm>
            <a:off x="338248" y="4997763"/>
            <a:ext cx="6511678" cy="347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b="1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Standard Package</a:t>
            </a:r>
            <a:endParaRPr lang="en-US" altLang="ko-KR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031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altLang="ko-KR" sz="3200" b="1" i="1" spc="-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64A0BBF6-155A-1F68-461A-7CC727EA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88"/>
            <a:ext cx="6858000" cy="21515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96E870-B1B2-C301-E784-DB95ABE450B4}"/>
              </a:ext>
            </a:extLst>
          </p:cNvPr>
          <p:cNvSpPr/>
          <p:nvPr/>
        </p:nvSpPr>
        <p:spPr>
          <a:xfrm>
            <a:off x="203716" y="3400187"/>
            <a:ext cx="651167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솔루션을 제조 현장에 쉽게 적용하기 위하여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많은 소프트웨어 패키지와 서비스 모듈들로 구성된 제조운영체제 솔루션의 기능들 중 현장에서 많이 필요로 하는 기능 구성을 분류하고 모아 패키지화 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이를 제조운영체제 보급패키지라고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보급 패키지는 크게 적용 현장의 규모에 따라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Tiny 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Standard 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구분되며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여기에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5G, AI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등 특정 기술에 특화된 패키지 제공을 준비하고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10295-173A-2F08-026D-669AC19DD916}"/>
              </a:ext>
            </a:extLst>
          </p:cNvPr>
          <p:cNvSpPr txBox="1"/>
          <p:nvPr/>
        </p:nvSpPr>
        <p:spPr>
          <a:xfrm>
            <a:off x="433115" y="3136825"/>
            <a:ext cx="34120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보급패키지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E12C2-1158-C414-A3A7-35E401F14D64}"/>
              </a:ext>
            </a:extLst>
          </p:cNvPr>
          <p:cNvSpPr/>
          <p:nvPr/>
        </p:nvSpPr>
        <p:spPr>
          <a:xfrm>
            <a:off x="203715" y="313682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F98257-2A25-3D25-3185-54765C4D0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91" y="5899594"/>
            <a:ext cx="6469691" cy="28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96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D97BE3-404E-C915-0F20-FE16654CF4F8}"/>
              </a:ext>
            </a:extLst>
          </p:cNvPr>
          <p:cNvSpPr/>
          <p:nvPr/>
        </p:nvSpPr>
        <p:spPr>
          <a:xfrm>
            <a:off x="203715" y="547921"/>
            <a:ext cx="6511678" cy="174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Tiny 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중소규모 제조기업에 적합한 소프트웨어 패키지로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표준 기술을 활용하여 제조 데이터를 해당 기업 전용으로 구축된 안전한 클라우드에 수집하고 활용하기 위한 기본적인 인프라 및 어플리케이션을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인프라를 저비용으로 빠르게 구축하기 위한 패키지로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클라우드 네이티브 환경 없이 컨테이너 방식으로 설치하여 운영되며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운영 환경은 지원하지 않습니다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0091A-C710-0F03-8D98-532D9C37264E}"/>
              </a:ext>
            </a:extLst>
          </p:cNvPr>
          <p:cNvSpPr txBox="1"/>
          <p:nvPr/>
        </p:nvSpPr>
        <p:spPr>
          <a:xfrm>
            <a:off x="433114" y="284559"/>
            <a:ext cx="24072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Tiny Package</a:t>
            </a:r>
            <a:endParaRPr lang="ko-KR" altLang="en-US" sz="2000" b="1" spc="-15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059F32-715A-B925-D834-96848053FDB0}"/>
              </a:ext>
            </a:extLst>
          </p:cNvPr>
          <p:cNvSpPr/>
          <p:nvPr/>
        </p:nvSpPr>
        <p:spPr>
          <a:xfrm>
            <a:off x="203714" y="28455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FCDF2-0DA9-188C-F5CB-8511BA24BBEB}"/>
              </a:ext>
            </a:extLst>
          </p:cNvPr>
          <p:cNvSpPr/>
          <p:nvPr/>
        </p:nvSpPr>
        <p:spPr>
          <a:xfrm>
            <a:off x="308824" y="2826719"/>
            <a:ext cx="1980000" cy="21015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Tiny Package</a:t>
            </a:r>
          </a:p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Basic Plan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BD872E-5F29-C2B8-6F40-BE026FCDA11A}"/>
              </a:ext>
            </a:extLst>
          </p:cNvPr>
          <p:cNvSpPr/>
          <p:nvPr/>
        </p:nvSpPr>
        <p:spPr>
          <a:xfrm>
            <a:off x="2565446" y="2826719"/>
            <a:ext cx="1980000" cy="21015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Tiny Package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MES Plan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A16AB-4178-11A7-1CE6-4C907D10AB3D}"/>
              </a:ext>
            </a:extLst>
          </p:cNvPr>
          <p:cNvSpPr/>
          <p:nvPr/>
        </p:nvSpPr>
        <p:spPr>
          <a:xfrm>
            <a:off x="4822068" y="2818057"/>
            <a:ext cx="1980000" cy="2110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Tiny Package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FEMS Plan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159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70091A-C710-0F03-8D98-532D9C37264E}"/>
              </a:ext>
            </a:extLst>
          </p:cNvPr>
          <p:cNvSpPr txBox="1"/>
          <p:nvPr/>
        </p:nvSpPr>
        <p:spPr>
          <a:xfrm>
            <a:off x="433114" y="284559"/>
            <a:ext cx="29958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Standard Package</a:t>
            </a:r>
            <a:endParaRPr lang="ko-KR" altLang="en-US" sz="2000" b="1" spc="-15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059F32-715A-B925-D834-96848053FDB0}"/>
              </a:ext>
            </a:extLst>
          </p:cNvPr>
          <p:cNvSpPr/>
          <p:nvPr/>
        </p:nvSpPr>
        <p:spPr>
          <a:xfrm>
            <a:off x="203714" y="28455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FBA33D-FD47-1CE8-D8D4-5BCADCA27580}"/>
              </a:ext>
            </a:extLst>
          </p:cNvPr>
          <p:cNvSpPr/>
          <p:nvPr/>
        </p:nvSpPr>
        <p:spPr>
          <a:xfrm>
            <a:off x="213239" y="556522"/>
            <a:ext cx="6511678" cy="3708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Standard package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중규모 이상의 제조기업에 적합한 소프트웨어 패키지로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퍼블릭 클라우드 뿐만 아니라 온프레미스 운영 환경에서도 클라우드와 유사한 형태로 대량의 리소스와 대규모 서비스를 운영할 수 있는 인프라를 제공하고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더욱 다양하고 향상된 기능의 제조 서비스를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Standard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</a:t>
            </a:r>
            <a:r>
              <a:rPr lang="en-US" altLang="ko-KR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Tiny package</a:t>
            </a:r>
            <a:r>
              <a:rPr lang="ko-KR" altLang="en-US" sz="1400" kern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와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달리 협업형 생산운영관리를 위한 서비스와 에너지관리를 위한 서비스를 기본적으로 지원하며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생산계획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자재소요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품질정보 공유를 통해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밸류체인간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생산 효율을 향상시킬 수 있는 적시생산 서비스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VCPS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5G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특화망인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제조 현장에 적용할 때 활용할 수 있는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MEC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플랜 등의 서비스를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기본적으로 제공되는 서비스와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플랜별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특징은 이후 제공되는 별도 페이지에서 확인할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FFCDF2-0DA9-188C-F5CB-8511BA24BBEB}"/>
              </a:ext>
            </a:extLst>
          </p:cNvPr>
          <p:cNvSpPr/>
          <p:nvPr/>
        </p:nvSpPr>
        <p:spPr>
          <a:xfrm>
            <a:off x="308824" y="4501142"/>
            <a:ext cx="1980000" cy="21015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Standard Package</a:t>
            </a:r>
          </a:p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Basic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BD872E-5F29-C2B8-6F40-BE026FCDA11A}"/>
              </a:ext>
            </a:extLst>
          </p:cNvPr>
          <p:cNvSpPr/>
          <p:nvPr/>
        </p:nvSpPr>
        <p:spPr>
          <a:xfrm>
            <a:off x="2565446" y="4501142"/>
            <a:ext cx="1980000" cy="2101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Standard Package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VCPS Plan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BA16AB-4178-11A7-1CE6-4C907D10AB3D}"/>
              </a:ext>
            </a:extLst>
          </p:cNvPr>
          <p:cNvSpPr/>
          <p:nvPr/>
        </p:nvSpPr>
        <p:spPr>
          <a:xfrm>
            <a:off x="4822068" y="4492480"/>
            <a:ext cx="1980000" cy="21102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524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Standard Package</a:t>
            </a:r>
          </a:p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Microsoft GothicNeo" panose="020B0500000101010101" pitchFamily="50" charset="-127"/>
              </a:rPr>
              <a:t>5G MEC</a:t>
            </a:r>
            <a:endParaRPr lang="ko-KR" altLang="en-US" sz="200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528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D97BE3-404E-C915-0F20-FE16654CF4F8}"/>
              </a:ext>
            </a:extLst>
          </p:cNvPr>
          <p:cNvSpPr/>
          <p:nvPr/>
        </p:nvSpPr>
        <p:spPr>
          <a:xfrm>
            <a:off x="203715" y="547921"/>
            <a:ext cx="6511678" cy="118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원활한 프로그램 공개 및 배포를 위한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깃허브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사이트를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운영하고있습니다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공개된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깃허브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사이트를 통해 제조운영체제 소개자료 뿐만 아니라 상세한 설치 방법과 스크립트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동작 방법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등 설치부터 운영에 이르는 모든 과정에서 필요한 자료를 손쉽게 열람 및 다운로드할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70091A-C710-0F03-8D98-532D9C37264E}"/>
              </a:ext>
            </a:extLst>
          </p:cNvPr>
          <p:cNvSpPr txBox="1"/>
          <p:nvPr/>
        </p:nvSpPr>
        <p:spPr>
          <a:xfrm>
            <a:off x="433114" y="284559"/>
            <a:ext cx="24072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b="1" spc="-1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Github</a:t>
            </a:r>
            <a:endParaRPr lang="ko-KR" altLang="en-US" sz="2000" b="1" spc="-150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059F32-715A-B925-D834-96848053FDB0}"/>
              </a:ext>
            </a:extLst>
          </p:cNvPr>
          <p:cNvSpPr/>
          <p:nvPr/>
        </p:nvSpPr>
        <p:spPr>
          <a:xfrm>
            <a:off x="203714" y="28455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CFCAD9-A09C-1723-C403-ABDBFCA6D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7" y="5281826"/>
            <a:ext cx="6294707" cy="36969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8782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71408"/>
            <a:ext cx="39850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MOS Services : Cooperative MES</a:t>
            </a:r>
            <a:endParaRPr lang="ko-KR" altLang="en-US" sz="20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10295-173A-2F08-026D-669AC19DD916}"/>
              </a:ext>
            </a:extLst>
          </p:cNvPr>
          <p:cNvSpPr txBox="1"/>
          <p:nvPr/>
        </p:nvSpPr>
        <p:spPr>
          <a:xfrm>
            <a:off x="433115" y="3136825"/>
            <a:ext cx="34120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협업형 생산관리 서비스란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E12C2-1158-C414-A3A7-35E401F14D64}"/>
              </a:ext>
            </a:extLst>
          </p:cNvPr>
          <p:cNvSpPr/>
          <p:nvPr/>
        </p:nvSpPr>
        <p:spPr>
          <a:xfrm>
            <a:off x="203715" y="313682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B4324-DB3B-DF7F-626C-125CBA21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011"/>
            <a:ext cx="6858000" cy="21515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B683001-6172-5685-302C-2C223BE52472}"/>
              </a:ext>
            </a:extLst>
          </p:cNvPr>
          <p:cNvSpPr/>
          <p:nvPr/>
        </p:nvSpPr>
        <p:spPr>
          <a:xfrm>
            <a:off x="203716" y="3400187"/>
            <a:ext cx="6654284" cy="341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aditional Arabic" pitchFamily="2" charset="-78"/>
              </a:rPr>
              <a:t>Value chain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aditional Arabic" pitchFamily="2" charset="-78"/>
              </a:rPr>
              <a:t> 협업 체계를 지원하는 제조운영체제 기반의 생산관리 서비스입니다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raditional Arabic" pitchFamily="2" charset="-78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B5259-EF86-20CA-564C-F4C886A82D75}"/>
              </a:ext>
            </a:extLst>
          </p:cNvPr>
          <p:cNvSpPr/>
          <p:nvPr/>
        </p:nvSpPr>
        <p:spPr>
          <a:xfrm>
            <a:off x="0" y="4907557"/>
            <a:ext cx="6858001" cy="1921870"/>
          </a:xfrm>
          <a:prstGeom prst="rect">
            <a:avLst/>
          </a:prstGeom>
          <a:solidFill>
            <a:srgbClr val="3A72C4">
              <a:alpha val="15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ko-Kore-KR" altLang="en-US" sz="160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8712E-A09A-80C1-C95E-DBB28C11D0CC}"/>
              </a:ext>
            </a:extLst>
          </p:cNvPr>
          <p:cNvSpPr/>
          <p:nvPr/>
        </p:nvSpPr>
        <p:spPr>
          <a:xfrm>
            <a:off x="0" y="6828309"/>
            <a:ext cx="6858001" cy="2428404"/>
          </a:xfrm>
          <a:prstGeom prst="rect">
            <a:avLst/>
          </a:prstGeom>
          <a:solidFill>
            <a:schemeClr val="accent5">
              <a:lumMod val="75000"/>
              <a:alpha val="10113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ko-Kore-KR" altLang="en-US" sz="160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B69537-B3FB-4374-C7B8-9F59B109A01A}"/>
              </a:ext>
            </a:extLst>
          </p:cNvPr>
          <p:cNvSpPr/>
          <p:nvPr/>
        </p:nvSpPr>
        <p:spPr>
          <a:xfrm>
            <a:off x="1" y="3835915"/>
            <a:ext cx="6858000" cy="1069445"/>
          </a:xfrm>
          <a:prstGeom prst="rect">
            <a:avLst/>
          </a:prstGeom>
          <a:solidFill>
            <a:srgbClr val="4A4BAE">
              <a:alpha val="2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ko-Kore-KR" altLang="en-US" sz="160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양쪽 모서리가 둥근 사각형 102">
            <a:extLst>
              <a:ext uri="{FF2B5EF4-FFF2-40B4-BE49-F238E27FC236}">
                <a16:creationId xmlns:a16="http://schemas.microsoft.com/office/drawing/2014/main" id="{C8BC110E-5E31-04FC-E1E9-0573AD91208B}"/>
              </a:ext>
            </a:extLst>
          </p:cNvPr>
          <p:cNvSpPr/>
          <p:nvPr/>
        </p:nvSpPr>
        <p:spPr>
          <a:xfrm rot="5400000">
            <a:off x="-224775" y="4062765"/>
            <a:ext cx="1069462" cy="615763"/>
          </a:xfrm>
          <a:prstGeom prst="round2SameRect">
            <a:avLst/>
          </a:prstGeom>
          <a:solidFill>
            <a:srgbClr val="4A4BA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4AD65DE-E589-F21E-0306-D286A0F7CCB2}"/>
              </a:ext>
            </a:extLst>
          </p:cNvPr>
          <p:cNvSpPr txBox="1"/>
          <p:nvPr/>
        </p:nvSpPr>
        <p:spPr>
          <a:xfrm>
            <a:off x="219015" y="3859733"/>
            <a:ext cx="47997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</a:t>
            </a:r>
            <a:endParaRPr kumimoji="0" lang="ko-KR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6" name="모서리가 둥근 직사각형 195">
            <a:extLst>
              <a:ext uri="{FF2B5EF4-FFF2-40B4-BE49-F238E27FC236}">
                <a16:creationId xmlns:a16="http://schemas.microsoft.com/office/drawing/2014/main" id="{E980F0E0-B243-DBD6-9152-2BEAF25C0A5F}"/>
              </a:ext>
            </a:extLst>
          </p:cNvPr>
          <p:cNvSpPr/>
          <p:nvPr/>
        </p:nvSpPr>
        <p:spPr>
          <a:xfrm>
            <a:off x="838366" y="3943765"/>
            <a:ext cx="1223836" cy="432000"/>
          </a:xfrm>
          <a:prstGeom prst="roundRect">
            <a:avLst>
              <a:gd name="adj" fmla="val 2577"/>
            </a:avLst>
          </a:prstGeom>
          <a:gradFill flip="none" rotWithShape="1">
            <a:gsLst>
              <a:gs pos="100000">
                <a:srgbClr val="1B70BD"/>
              </a:gs>
              <a:gs pos="0">
                <a:srgbClr val="1965AB"/>
              </a:gs>
            </a:gsLst>
            <a:lin ang="13200000" scaled="0"/>
            <a:tileRect/>
          </a:gradFill>
          <a:ln>
            <a:noFill/>
          </a:ln>
          <a:effectLst>
            <a:innerShdw blurRad="38100">
              <a:srgbClr val="416F0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7" name="타원 39">
            <a:extLst>
              <a:ext uri="{FF2B5EF4-FFF2-40B4-BE49-F238E27FC236}">
                <a16:creationId xmlns:a16="http://schemas.microsoft.com/office/drawing/2014/main" id="{1354F2C3-E9CE-6D93-E6D2-4824BE32D929}"/>
              </a:ext>
            </a:extLst>
          </p:cNvPr>
          <p:cNvSpPr/>
          <p:nvPr/>
        </p:nvSpPr>
        <p:spPr>
          <a:xfrm flipH="1">
            <a:off x="821612" y="3939506"/>
            <a:ext cx="1367052" cy="350427"/>
          </a:xfrm>
          <a:custGeom>
            <a:avLst/>
            <a:gdLst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824899 h 824899"/>
              <a:gd name="connsiteX7" fmla="*/ 0 w 4313088"/>
              <a:gd name="connsiteY7" fmla="*/ 137486 h 824899"/>
              <a:gd name="connsiteX8" fmla="*/ 137486 w 4313088"/>
              <a:gd name="connsiteY8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137486 h 824899"/>
              <a:gd name="connsiteX7" fmla="*/ 137486 w 4313088"/>
              <a:gd name="connsiteY7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137486 h 824899"/>
              <a:gd name="connsiteX6" fmla="*/ 137486 w 4313088"/>
              <a:gd name="connsiteY6" fmla="*/ 0 h 824899"/>
              <a:gd name="connsiteX0" fmla="*/ 0 w 4175602"/>
              <a:gd name="connsiteY0" fmla="*/ 0 h 824899"/>
              <a:gd name="connsiteX1" fmla="*/ 4038116 w 4175602"/>
              <a:gd name="connsiteY1" fmla="*/ 0 h 824899"/>
              <a:gd name="connsiteX2" fmla="*/ 4175602 w 4175602"/>
              <a:gd name="connsiteY2" fmla="*/ 137486 h 824899"/>
              <a:gd name="connsiteX3" fmla="*/ 4175602 w 4175602"/>
              <a:gd name="connsiteY3" fmla="*/ 824899 h 824899"/>
              <a:gd name="connsiteX4" fmla="*/ 4175602 w 4175602"/>
              <a:gd name="connsiteY4" fmla="*/ 824899 h 824899"/>
              <a:gd name="connsiteX5" fmla="*/ 0 w 4175602"/>
              <a:gd name="connsiteY5" fmla="*/ 0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0 w 2841325"/>
              <a:gd name="connsiteY4" fmla="*/ 9331 h 8248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325" h="583599">
                <a:moveTo>
                  <a:pt x="0" y="9331"/>
                </a:moveTo>
                <a:lnTo>
                  <a:pt x="2703839" y="0"/>
                </a:lnTo>
                <a:cubicBezTo>
                  <a:pt x="2779770" y="0"/>
                  <a:pt x="2841325" y="61555"/>
                  <a:pt x="2841325" y="137486"/>
                </a:cubicBezTo>
                <a:lnTo>
                  <a:pt x="2841325" y="583599"/>
                </a:lnTo>
                <a:cubicBezTo>
                  <a:pt x="2040267" y="-14224"/>
                  <a:pt x="1340808" y="92804"/>
                  <a:pt x="0" y="933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3ED99B-7060-7B9D-1936-5B5430A9DFDA}"/>
              </a:ext>
            </a:extLst>
          </p:cNvPr>
          <p:cNvSpPr txBox="1"/>
          <p:nvPr/>
        </p:nvSpPr>
        <p:spPr>
          <a:xfrm>
            <a:off x="838366" y="3988753"/>
            <a:ext cx="122383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rPr>
              <a:t>수기 관리</a:t>
            </a:r>
          </a:p>
        </p:txBody>
      </p:sp>
      <p:sp>
        <p:nvSpPr>
          <p:cNvPr id="19" name="모서리가 둥근 직사각형 195">
            <a:extLst>
              <a:ext uri="{FF2B5EF4-FFF2-40B4-BE49-F238E27FC236}">
                <a16:creationId xmlns:a16="http://schemas.microsoft.com/office/drawing/2014/main" id="{1020A075-8962-0647-7406-4C0F3D1C89E0}"/>
              </a:ext>
            </a:extLst>
          </p:cNvPr>
          <p:cNvSpPr/>
          <p:nvPr/>
        </p:nvSpPr>
        <p:spPr>
          <a:xfrm>
            <a:off x="2349666" y="3943765"/>
            <a:ext cx="1223836" cy="432000"/>
          </a:xfrm>
          <a:prstGeom prst="roundRect">
            <a:avLst>
              <a:gd name="adj" fmla="val 2577"/>
            </a:avLst>
          </a:prstGeom>
          <a:gradFill flip="none" rotWithShape="1">
            <a:gsLst>
              <a:gs pos="100000">
                <a:srgbClr val="1B70BD"/>
              </a:gs>
              <a:gs pos="0">
                <a:srgbClr val="1965AB"/>
              </a:gs>
            </a:gsLst>
            <a:lin ang="13200000" scaled="0"/>
            <a:tileRect/>
          </a:gradFill>
          <a:ln>
            <a:noFill/>
          </a:ln>
          <a:effectLst>
            <a:innerShdw blurRad="38100">
              <a:srgbClr val="416F0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0" name="타원 39">
            <a:extLst>
              <a:ext uri="{FF2B5EF4-FFF2-40B4-BE49-F238E27FC236}">
                <a16:creationId xmlns:a16="http://schemas.microsoft.com/office/drawing/2014/main" id="{2CF30057-00B9-F233-6CD6-15AA820198CC}"/>
              </a:ext>
            </a:extLst>
          </p:cNvPr>
          <p:cNvSpPr/>
          <p:nvPr/>
        </p:nvSpPr>
        <p:spPr>
          <a:xfrm flipH="1">
            <a:off x="2332912" y="3939506"/>
            <a:ext cx="1367052" cy="350427"/>
          </a:xfrm>
          <a:custGeom>
            <a:avLst/>
            <a:gdLst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824899 h 824899"/>
              <a:gd name="connsiteX7" fmla="*/ 0 w 4313088"/>
              <a:gd name="connsiteY7" fmla="*/ 137486 h 824899"/>
              <a:gd name="connsiteX8" fmla="*/ 137486 w 4313088"/>
              <a:gd name="connsiteY8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137486 h 824899"/>
              <a:gd name="connsiteX7" fmla="*/ 137486 w 4313088"/>
              <a:gd name="connsiteY7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137486 h 824899"/>
              <a:gd name="connsiteX6" fmla="*/ 137486 w 4313088"/>
              <a:gd name="connsiteY6" fmla="*/ 0 h 824899"/>
              <a:gd name="connsiteX0" fmla="*/ 0 w 4175602"/>
              <a:gd name="connsiteY0" fmla="*/ 0 h 824899"/>
              <a:gd name="connsiteX1" fmla="*/ 4038116 w 4175602"/>
              <a:gd name="connsiteY1" fmla="*/ 0 h 824899"/>
              <a:gd name="connsiteX2" fmla="*/ 4175602 w 4175602"/>
              <a:gd name="connsiteY2" fmla="*/ 137486 h 824899"/>
              <a:gd name="connsiteX3" fmla="*/ 4175602 w 4175602"/>
              <a:gd name="connsiteY3" fmla="*/ 824899 h 824899"/>
              <a:gd name="connsiteX4" fmla="*/ 4175602 w 4175602"/>
              <a:gd name="connsiteY4" fmla="*/ 824899 h 824899"/>
              <a:gd name="connsiteX5" fmla="*/ 0 w 4175602"/>
              <a:gd name="connsiteY5" fmla="*/ 0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0 w 2841325"/>
              <a:gd name="connsiteY4" fmla="*/ 9331 h 8248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325" h="583599">
                <a:moveTo>
                  <a:pt x="0" y="9331"/>
                </a:moveTo>
                <a:lnTo>
                  <a:pt x="2703839" y="0"/>
                </a:lnTo>
                <a:cubicBezTo>
                  <a:pt x="2779770" y="0"/>
                  <a:pt x="2841325" y="61555"/>
                  <a:pt x="2841325" y="137486"/>
                </a:cubicBezTo>
                <a:lnTo>
                  <a:pt x="2841325" y="583599"/>
                </a:lnTo>
                <a:cubicBezTo>
                  <a:pt x="2040267" y="-14224"/>
                  <a:pt x="1340808" y="92804"/>
                  <a:pt x="0" y="933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82D7E-2103-895C-6F58-4CB415479C19}"/>
              </a:ext>
            </a:extLst>
          </p:cNvPr>
          <p:cNvSpPr txBox="1"/>
          <p:nvPr/>
        </p:nvSpPr>
        <p:spPr>
          <a:xfrm>
            <a:off x="2349666" y="3988753"/>
            <a:ext cx="122383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en-US" altLang="ko-KR" b="1" kern="0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rPr>
              <a:t>Digitization</a:t>
            </a:r>
            <a:endParaRPr kumimoji="1" lang="ko-KR" altLang="en-US" b="1" kern="0" spc="-1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22" name="모서리가 둥근 직사각형 195">
            <a:extLst>
              <a:ext uri="{FF2B5EF4-FFF2-40B4-BE49-F238E27FC236}">
                <a16:creationId xmlns:a16="http://schemas.microsoft.com/office/drawing/2014/main" id="{5DA35CD9-8460-497E-C958-5498B80587AE}"/>
              </a:ext>
            </a:extLst>
          </p:cNvPr>
          <p:cNvSpPr/>
          <p:nvPr/>
        </p:nvSpPr>
        <p:spPr>
          <a:xfrm>
            <a:off x="3860966" y="3943765"/>
            <a:ext cx="1223836" cy="432000"/>
          </a:xfrm>
          <a:prstGeom prst="roundRect">
            <a:avLst>
              <a:gd name="adj" fmla="val 2577"/>
            </a:avLst>
          </a:prstGeom>
          <a:gradFill flip="none" rotWithShape="1">
            <a:gsLst>
              <a:gs pos="100000">
                <a:srgbClr val="1B70BD"/>
              </a:gs>
              <a:gs pos="0">
                <a:srgbClr val="1965AB"/>
              </a:gs>
            </a:gsLst>
            <a:lin ang="13200000" scaled="0"/>
            <a:tileRect/>
          </a:gradFill>
          <a:ln>
            <a:noFill/>
          </a:ln>
          <a:effectLst>
            <a:innerShdw blurRad="38100">
              <a:srgbClr val="416F0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3" name="타원 39">
            <a:extLst>
              <a:ext uri="{FF2B5EF4-FFF2-40B4-BE49-F238E27FC236}">
                <a16:creationId xmlns:a16="http://schemas.microsoft.com/office/drawing/2014/main" id="{D08EAB81-F067-5AD3-7820-3D1D1385DAFC}"/>
              </a:ext>
            </a:extLst>
          </p:cNvPr>
          <p:cNvSpPr/>
          <p:nvPr/>
        </p:nvSpPr>
        <p:spPr>
          <a:xfrm flipH="1">
            <a:off x="3844212" y="3939506"/>
            <a:ext cx="1367052" cy="350427"/>
          </a:xfrm>
          <a:custGeom>
            <a:avLst/>
            <a:gdLst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824899 h 824899"/>
              <a:gd name="connsiteX7" fmla="*/ 0 w 4313088"/>
              <a:gd name="connsiteY7" fmla="*/ 137486 h 824899"/>
              <a:gd name="connsiteX8" fmla="*/ 137486 w 4313088"/>
              <a:gd name="connsiteY8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137486 h 824899"/>
              <a:gd name="connsiteX7" fmla="*/ 137486 w 4313088"/>
              <a:gd name="connsiteY7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137486 h 824899"/>
              <a:gd name="connsiteX6" fmla="*/ 137486 w 4313088"/>
              <a:gd name="connsiteY6" fmla="*/ 0 h 824899"/>
              <a:gd name="connsiteX0" fmla="*/ 0 w 4175602"/>
              <a:gd name="connsiteY0" fmla="*/ 0 h 824899"/>
              <a:gd name="connsiteX1" fmla="*/ 4038116 w 4175602"/>
              <a:gd name="connsiteY1" fmla="*/ 0 h 824899"/>
              <a:gd name="connsiteX2" fmla="*/ 4175602 w 4175602"/>
              <a:gd name="connsiteY2" fmla="*/ 137486 h 824899"/>
              <a:gd name="connsiteX3" fmla="*/ 4175602 w 4175602"/>
              <a:gd name="connsiteY3" fmla="*/ 824899 h 824899"/>
              <a:gd name="connsiteX4" fmla="*/ 4175602 w 4175602"/>
              <a:gd name="connsiteY4" fmla="*/ 824899 h 824899"/>
              <a:gd name="connsiteX5" fmla="*/ 0 w 4175602"/>
              <a:gd name="connsiteY5" fmla="*/ 0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0 w 2841325"/>
              <a:gd name="connsiteY4" fmla="*/ 9331 h 8248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325" h="583599">
                <a:moveTo>
                  <a:pt x="0" y="9331"/>
                </a:moveTo>
                <a:lnTo>
                  <a:pt x="2703839" y="0"/>
                </a:lnTo>
                <a:cubicBezTo>
                  <a:pt x="2779770" y="0"/>
                  <a:pt x="2841325" y="61555"/>
                  <a:pt x="2841325" y="137486"/>
                </a:cubicBezTo>
                <a:lnTo>
                  <a:pt x="2841325" y="583599"/>
                </a:lnTo>
                <a:cubicBezTo>
                  <a:pt x="2040267" y="-14224"/>
                  <a:pt x="1340808" y="92804"/>
                  <a:pt x="0" y="933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78D777-D0E8-4583-08AB-32E97AECEB69}"/>
              </a:ext>
            </a:extLst>
          </p:cNvPr>
          <p:cNvSpPr txBox="1"/>
          <p:nvPr/>
        </p:nvSpPr>
        <p:spPr>
          <a:xfrm>
            <a:off x="3860966" y="3988753"/>
            <a:ext cx="122383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en-US" altLang="ko-KR" b="1" kern="0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rPr>
              <a:t>Digitalization</a:t>
            </a:r>
            <a:endParaRPr kumimoji="1" lang="ko-KR" altLang="en-US" b="1" kern="0" spc="-1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25" name="모서리가 둥근 직사각형 195">
            <a:extLst>
              <a:ext uri="{FF2B5EF4-FFF2-40B4-BE49-F238E27FC236}">
                <a16:creationId xmlns:a16="http://schemas.microsoft.com/office/drawing/2014/main" id="{CEEC6C86-B6C0-847F-C3F1-843EF49C1CD3}"/>
              </a:ext>
            </a:extLst>
          </p:cNvPr>
          <p:cNvSpPr/>
          <p:nvPr/>
        </p:nvSpPr>
        <p:spPr>
          <a:xfrm>
            <a:off x="5373160" y="3943765"/>
            <a:ext cx="1289142" cy="432000"/>
          </a:xfrm>
          <a:prstGeom prst="roundRect">
            <a:avLst>
              <a:gd name="adj" fmla="val 2577"/>
            </a:avLst>
          </a:prstGeom>
          <a:gradFill flip="none" rotWithShape="1">
            <a:gsLst>
              <a:gs pos="100000">
                <a:srgbClr val="1B70BD"/>
              </a:gs>
              <a:gs pos="0">
                <a:srgbClr val="1965AB"/>
              </a:gs>
            </a:gsLst>
            <a:lin ang="13200000" scaled="0"/>
            <a:tileRect/>
          </a:gradFill>
          <a:ln>
            <a:noFill/>
          </a:ln>
          <a:effectLst>
            <a:innerShdw blurRad="38100">
              <a:srgbClr val="416F05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26" name="타원 39">
            <a:extLst>
              <a:ext uri="{FF2B5EF4-FFF2-40B4-BE49-F238E27FC236}">
                <a16:creationId xmlns:a16="http://schemas.microsoft.com/office/drawing/2014/main" id="{C10647F4-E451-272F-94B0-977F48B38AED}"/>
              </a:ext>
            </a:extLst>
          </p:cNvPr>
          <p:cNvSpPr/>
          <p:nvPr/>
        </p:nvSpPr>
        <p:spPr>
          <a:xfrm flipH="1">
            <a:off x="5355512" y="3939506"/>
            <a:ext cx="1440000" cy="350427"/>
          </a:xfrm>
          <a:custGeom>
            <a:avLst/>
            <a:gdLst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824899 h 824899"/>
              <a:gd name="connsiteX7" fmla="*/ 0 w 4313088"/>
              <a:gd name="connsiteY7" fmla="*/ 137486 h 824899"/>
              <a:gd name="connsiteX8" fmla="*/ 137486 w 4313088"/>
              <a:gd name="connsiteY8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824899 h 824899"/>
              <a:gd name="connsiteX6" fmla="*/ 0 w 4313088"/>
              <a:gd name="connsiteY6" fmla="*/ 137486 h 824899"/>
              <a:gd name="connsiteX7" fmla="*/ 137486 w 4313088"/>
              <a:gd name="connsiteY7" fmla="*/ 0 h 824899"/>
              <a:gd name="connsiteX0" fmla="*/ 137486 w 4313088"/>
              <a:gd name="connsiteY0" fmla="*/ 0 h 824899"/>
              <a:gd name="connsiteX1" fmla="*/ 4175602 w 4313088"/>
              <a:gd name="connsiteY1" fmla="*/ 0 h 824899"/>
              <a:gd name="connsiteX2" fmla="*/ 4313088 w 4313088"/>
              <a:gd name="connsiteY2" fmla="*/ 137486 h 824899"/>
              <a:gd name="connsiteX3" fmla="*/ 4313088 w 4313088"/>
              <a:gd name="connsiteY3" fmla="*/ 824899 h 824899"/>
              <a:gd name="connsiteX4" fmla="*/ 4313088 w 4313088"/>
              <a:gd name="connsiteY4" fmla="*/ 824899 h 824899"/>
              <a:gd name="connsiteX5" fmla="*/ 0 w 4313088"/>
              <a:gd name="connsiteY5" fmla="*/ 137486 h 824899"/>
              <a:gd name="connsiteX6" fmla="*/ 137486 w 4313088"/>
              <a:gd name="connsiteY6" fmla="*/ 0 h 824899"/>
              <a:gd name="connsiteX0" fmla="*/ 0 w 4175602"/>
              <a:gd name="connsiteY0" fmla="*/ 0 h 824899"/>
              <a:gd name="connsiteX1" fmla="*/ 4038116 w 4175602"/>
              <a:gd name="connsiteY1" fmla="*/ 0 h 824899"/>
              <a:gd name="connsiteX2" fmla="*/ 4175602 w 4175602"/>
              <a:gd name="connsiteY2" fmla="*/ 137486 h 824899"/>
              <a:gd name="connsiteX3" fmla="*/ 4175602 w 4175602"/>
              <a:gd name="connsiteY3" fmla="*/ 824899 h 824899"/>
              <a:gd name="connsiteX4" fmla="*/ 4175602 w 4175602"/>
              <a:gd name="connsiteY4" fmla="*/ 824899 h 824899"/>
              <a:gd name="connsiteX5" fmla="*/ 0 w 4175602"/>
              <a:gd name="connsiteY5" fmla="*/ 0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2841325 w 2841325"/>
              <a:gd name="connsiteY4" fmla="*/ 824899 h 824899"/>
              <a:gd name="connsiteX5" fmla="*/ 0 w 2841325"/>
              <a:gd name="connsiteY5" fmla="*/ 9331 h 824899"/>
              <a:gd name="connsiteX0" fmla="*/ 0 w 2841325"/>
              <a:gd name="connsiteY0" fmla="*/ 9331 h 824899"/>
              <a:gd name="connsiteX1" fmla="*/ 2703839 w 2841325"/>
              <a:gd name="connsiteY1" fmla="*/ 0 h 824899"/>
              <a:gd name="connsiteX2" fmla="*/ 2841325 w 2841325"/>
              <a:gd name="connsiteY2" fmla="*/ 137486 h 824899"/>
              <a:gd name="connsiteX3" fmla="*/ 2841325 w 2841325"/>
              <a:gd name="connsiteY3" fmla="*/ 824899 h 824899"/>
              <a:gd name="connsiteX4" fmla="*/ 0 w 2841325"/>
              <a:gd name="connsiteY4" fmla="*/ 9331 h 8248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659799"/>
              <a:gd name="connsiteX1" fmla="*/ 2703839 w 2841325"/>
              <a:gd name="connsiteY1" fmla="*/ 0 h 659799"/>
              <a:gd name="connsiteX2" fmla="*/ 2841325 w 2841325"/>
              <a:gd name="connsiteY2" fmla="*/ 137486 h 659799"/>
              <a:gd name="connsiteX3" fmla="*/ 2841325 w 2841325"/>
              <a:gd name="connsiteY3" fmla="*/ 659799 h 659799"/>
              <a:gd name="connsiteX4" fmla="*/ 0 w 2841325"/>
              <a:gd name="connsiteY4" fmla="*/ 9331 h 6597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  <a:gd name="connsiteX0" fmla="*/ 0 w 2841325"/>
              <a:gd name="connsiteY0" fmla="*/ 9331 h 583599"/>
              <a:gd name="connsiteX1" fmla="*/ 2703839 w 2841325"/>
              <a:gd name="connsiteY1" fmla="*/ 0 h 583599"/>
              <a:gd name="connsiteX2" fmla="*/ 2841325 w 2841325"/>
              <a:gd name="connsiteY2" fmla="*/ 137486 h 583599"/>
              <a:gd name="connsiteX3" fmla="*/ 2841325 w 2841325"/>
              <a:gd name="connsiteY3" fmla="*/ 583599 h 583599"/>
              <a:gd name="connsiteX4" fmla="*/ 0 w 2841325"/>
              <a:gd name="connsiteY4" fmla="*/ 9331 h 58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1325" h="583599">
                <a:moveTo>
                  <a:pt x="0" y="9331"/>
                </a:moveTo>
                <a:lnTo>
                  <a:pt x="2703839" y="0"/>
                </a:lnTo>
                <a:cubicBezTo>
                  <a:pt x="2779770" y="0"/>
                  <a:pt x="2841325" y="61555"/>
                  <a:pt x="2841325" y="137486"/>
                </a:cubicBezTo>
                <a:lnTo>
                  <a:pt x="2841325" y="583599"/>
                </a:lnTo>
                <a:cubicBezTo>
                  <a:pt x="2040267" y="-14224"/>
                  <a:pt x="1340808" y="92804"/>
                  <a:pt x="0" y="9331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89E7C0-221D-B7EA-B9C9-4BD498130384}"/>
              </a:ext>
            </a:extLst>
          </p:cNvPr>
          <p:cNvSpPr txBox="1"/>
          <p:nvPr/>
        </p:nvSpPr>
        <p:spPr>
          <a:xfrm>
            <a:off x="5373160" y="3981947"/>
            <a:ext cx="1289142" cy="435632"/>
          </a:xfrm>
          <a:prstGeom prst="rect">
            <a:avLst/>
          </a:prstGeom>
          <a:noFill/>
        </p:spPr>
        <p:txBody>
          <a:bodyPr wrap="square" lIns="0" rIns="0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lnSpc>
                <a:spcPts val="1000"/>
              </a:lnSpc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en-US" altLang="ko-KR" b="1" kern="0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rPr>
              <a:t>Digital</a:t>
            </a:r>
          </a:p>
          <a:p>
            <a:pPr defTabSz="1330325" eaLnBrk="0" fontAlgn="base" latinLnBrk="0" hangingPunct="0">
              <a:lnSpc>
                <a:spcPts val="1000"/>
              </a:lnSpc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en-US" altLang="ko-KR" b="1" kern="0" spc="-10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n-ea"/>
                <a:ea typeface="+mn-ea"/>
              </a:rPr>
              <a:t>Transformation</a:t>
            </a:r>
            <a:endParaRPr kumimoji="1" lang="ko-KR" altLang="en-US" b="1" kern="0" spc="-100" dirty="0">
              <a:ln>
                <a:solidFill>
                  <a:prstClr val="white">
                    <a:lumMod val="75000"/>
                    <a:alpha val="0"/>
                  </a:prstClr>
                </a:solidFill>
              </a:ln>
              <a:gradFill>
                <a:gsLst>
                  <a:gs pos="100000">
                    <a:prstClr val="white"/>
                  </a:gs>
                  <a:gs pos="100000">
                    <a:srgbClr val="0070C0"/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28" name="Chevron 13">
            <a:extLst>
              <a:ext uri="{FF2B5EF4-FFF2-40B4-BE49-F238E27FC236}">
                <a16:creationId xmlns:a16="http://schemas.microsoft.com/office/drawing/2014/main" id="{405DAD51-9504-5C2A-210C-64991044F018}"/>
              </a:ext>
            </a:extLst>
          </p:cNvPr>
          <p:cNvSpPr/>
          <p:nvPr/>
        </p:nvSpPr>
        <p:spPr>
          <a:xfrm>
            <a:off x="2102504" y="4013766"/>
            <a:ext cx="216000" cy="288000"/>
          </a:xfrm>
          <a:prstGeom prst="chevron">
            <a:avLst/>
          </a:prstGeom>
          <a:solidFill>
            <a:srgbClr val="1A69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29" name="Chevron 13">
            <a:extLst>
              <a:ext uri="{FF2B5EF4-FFF2-40B4-BE49-F238E27FC236}">
                <a16:creationId xmlns:a16="http://schemas.microsoft.com/office/drawing/2014/main" id="{6D9D8C88-3D65-75AD-8003-1091F04472F5}"/>
              </a:ext>
            </a:extLst>
          </p:cNvPr>
          <p:cNvSpPr/>
          <p:nvPr/>
        </p:nvSpPr>
        <p:spPr>
          <a:xfrm>
            <a:off x="3626504" y="4013766"/>
            <a:ext cx="216000" cy="288000"/>
          </a:xfrm>
          <a:prstGeom prst="chevron">
            <a:avLst/>
          </a:prstGeom>
          <a:solidFill>
            <a:srgbClr val="1A69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0" name="Chevron 13">
            <a:extLst>
              <a:ext uri="{FF2B5EF4-FFF2-40B4-BE49-F238E27FC236}">
                <a16:creationId xmlns:a16="http://schemas.microsoft.com/office/drawing/2014/main" id="{12C9DA9B-8369-1EB4-D8B3-4527DD0877B3}"/>
              </a:ext>
            </a:extLst>
          </p:cNvPr>
          <p:cNvSpPr/>
          <p:nvPr/>
        </p:nvSpPr>
        <p:spPr>
          <a:xfrm>
            <a:off x="5137804" y="4013766"/>
            <a:ext cx="216000" cy="288000"/>
          </a:xfrm>
          <a:prstGeom prst="chevron">
            <a:avLst/>
          </a:prstGeom>
          <a:solidFill>
            <a:srgbClr val="1A69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FBBE6D-7345-9544-B3DD-09BEAB8D63FC}"/>
              </a:ext>
            </a:extLst>
          </p:cNvPr>
          <p:cNvSpPr txBox="1"/>
          <p:nvPr/>
        </p:nvSpPr>
        <p:spPr>
          <a:xfrm>
            <a:off x="874751" y="4484112"/>
            <a:ext cx="578313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 dirty="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실시간 데이터 기반 의사결정 및 일하는 방식의 개선</a:t>
            </a:r>
          </a:p>
        </p:txBody>
      </p:sp>
      <p:sp>
        <p:nvSpPr>
          <p:cNvPr id="32" name="양쪽 모서리가 둥근 사각형 102">
            <a:extLst>
              <a:ext uri="{FF2B5EF4-FFF2-40B4-BE49-F238E27FC236}">
                <a16:creationId xmlns:a16="http://schemas.microsoft.com/office/drawing/2014/main" id="{E14D5C18-1564-EDAC-B13B-031AD3E0552B}"/>
              </a:ext>
            </a:extLst>
          </p:cNvPr>
          <p:cNvSpPr/>
          <p:nvPr/>
        </p:nvSpPr>
        <p:spPr>
          <a:xfrm rot="5400000">
            <a:off x="-648637" y="5558191"/>
            <a:ext cx="1917186" cy="615763"/>
          </a:xfrm>
          <a:prstGeom prst="round2SameRect">
            <a:avLst/>
          </a:prstGeom>
          <a:solidFill>
            <a:srgbClr val="3A72C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8FF88AF7-969C-62D1-02B9-E25798A1D124}"/>
              </a:ext>
            </a:extLst>
          </p:cNvPr>
          <p:cNvSpPr txBox="1"/>
          <p:nvPr/>
        </p:nvSpPr>
        <p:spPr>
          <a:xfrm>
            <a:off x="219015" y="4913833"/>
            <a:ext cx="47997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</a:t>
            </a:r>
            <a:endParaRPr kumimoji="0" lang="ko-KR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3630465-BDE8-D023-D781-26AAB6AF7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65" y="4932302"/>
            <a:ext cx="2850357" cy="17986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0D79731-F85C-CB40-92AD-3933665B9D90}"/>
              </a:ext>
            </a:extLst>
          </p:cNvPr>
          <p:cNvSpPr txBox="1"/>
          <p:nvPr/>
        </p:nvSpPr>
        <p:spPr>
          <a:xfrm>
            <a:off x="3554971" y="5106450"/>
            <a:ext cx="3197494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algn="l"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 dirty="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기업 환경에 맞춘 선택적 기능 설정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A5F734-D208-D76E-E64E-EDD3C23A2CAA}"/>
              </a:ext>
            </a:extLst>
          </p:cNvPr>
          <p:cNvSpPr txBox="1"/>
          <p:nvPr/>
        </p:nvSpPr>
        <p:spPr>
          <a:xfrm>
            <a:off x="3554971" y="5528524"/>
            <a:ext cx="3197494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algn="l"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 dirty="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공급망 기업 간 제조 데이터 공유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76AA05-B86A-74BD-53AF-0250DC919CF6}"/>
              </a:ext>
            </a:extLst>
          </p:cNvPr>
          <p:cNvSpPr txBox="1"/>
          <p:nvPr/>
        </p:nvSpPr>
        <p:spPr>
          <a:xfrm>
            <a:off x="3554971" y="5950598"/>
            <a:ext cx="3197494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algn="l"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 dirty="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비즈니스 변화에 유연한 대응 및 확장</a:t>
            </a:r>
          </a:p>
        </p:txBody>
      </p:sp>
      <p:sp>
        <p:nvSpPr>
          <p:cNvPr id="38" name="양쪽 모서리가 둥근 사각형 102">
            <a:extLst>
              <a:ext uri="{FF2B5EF4-FFF2-40B4-BE49-F238E27FC236}">
                <a16:creationId xmlns:a16="http://schemas.microsoft.com/office/drawing/2014/main" id="{8F93FD76-9103-A128-3D31-3A0DDD02522C}"/>
              </a:ext>
            </a:extLst>
          </p:cNvPr>
          <p:cNvSpPr/>
          <p:nvPr/>
        </p:nvSpPr>
        <p:spPr>
          <a:xfrm rot="5400000">
            <a:off x="-903687" y="7730427"/>
            <a:ext cx="2427286" cy="615763"/>
          </a:xfrm>
          <a:prstGeom prst="round2SameRect">
            <a:avLst/>
          </a:prstGeom>
          <a:solidFill>
            <a:srgbClr val="3C96C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BC8B136F-A45D-419F-4541-1833732536BD}"/>
              </a:ext>
            </a:extLst>
          </p:cNvPr>
          <p:cNvSpPr txBox="1"/>
          <p:nvPr/>
        </p:nvSpPr>
        <p:spPr>
          <a:xfrm>
            <a:off x="219015" y="6816774"/>
            <a:ext cx="47997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</a:t>
            </a:r>
            <a:endParaRPr kumimoji="0" lang="ko-KR" altLang="en-US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2AE888D8-2162-BAD9-3CC3-9B528B639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93" y="6926736"/>
            <a:ext cx="5729431" cy="193080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0BF33A9-DEE5-526B-BA44-E0C6D0116F7E}"/>
              </a:ext>
            </a:extLst>
          </p:cNvPr>
          <p:cNvSpPr txBox="1"/>
          <p:nvPr/>
        </p:nvSpPr>
        <p:spPr>
          <a:xfrm>
            <a:off x="862394" y="8932545"/>
            <a:ext cx="5783136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 dirty="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제조운영체제 기반의 서비스 제공 및 특화 서비스와 자유로운 연계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E918AA-84C5-469B-F3DA-504021939596}"/>
              </a:ext>
            </a:extLst>
          </p:cNvPr>
          <p:cNvSpPr txBox="1"/>
          <p:nvPr/>
        </p:nvSpPr>
        <p:spPr>
          <a:xfrm>
            <a:off x="3554971" y="6372672"/>
            <a:ext cx="3256694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50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algn="l" defTabSz="1330325" eaLnBrk="0" fontAlgn="base" latinLnBrk="0" hangingPunct="0">
              <a:spcBef>
                <a:spcPct val="0"/>
              </a:spcBef>
              <a:spcAft>
                <a:spcPts val="600"/>
              </a:spcAft>
              <a:buSzPct val="100000"/>
              <a:defRPr/>
            </a:pPr>
            <a:r>
              <a:rPr kumimoji="1" lang="ko-KR" altLang="en-US" b="1" kern="0" spc="-90">
                <a:gradFill>
                  <a:gsLst>
                    <a:gs pos="100000">
                      <a:srgbClr val="4F81BD">
                        <a:lumMod val="75000"/>
                      </a:srgbClr>
                    </a:gs>
                    <a:gs pos="100000">
                      <a:srgbClr val="00589A"/>
                    </a:gs>
                  </a:gsLst>
                  <a:lin ang="5400000" scaled="0"/>
                </a:gra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제조운영체제 기반으로 도입비용 절감</a:t>
            </a:r>
            <a:endParaRPr kumimoji="1" lang="ko-KR" altLang="en-US" b="1" kern="0" spc="-90" dirty="0">
              <a:gradFill>
                <a:gsLst>
                  <a:gs pos="100000">
                    <a:srgbClr val="4F81BD">
                      <a:lumMod val="75000"/>
                    </a:srgbClr>
                  </a:gs>
                  <a:gs pos="100000">
                    <a:srgbClr val="00589A"/>
                  </a:gs>
                </a:gsLst>
                <a:lin ang="5400000" scaled="0"/>
              </a:gra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516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02">
            <a:extLst>
              <a:ext uri="{FF2B5EF4-FFF2-40B4-BE49-F238E27FC236}">
                <a16:creationId xmlns:a16="http://schemas.microsoft.com/office/drawing/2014/main" id="{B676891E-6070-990C-E53D-32AE1C99653A}"/>
              </a:ext>
            </a:extLst>
          </p:cNvPr>
          <p:cNvSpPr/>
          <p:nvPr/>
        </p:nvSpPr>
        <p:spPr>
          <a:xfrm rot="5400000">
            <a:off x="491339" y="1699106"/>
            <a:ext cx="417177" cy="1224254"/>
          </a:xfrm>
          <a:prstGeom prst="round2SameRect">
            <a:avLst/>
          </a:prstGeom>
          <a:solidFill>
            <a:srgbClr val="3A72C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03FE6F-438A-07CC-9B9A-A30B5CE91A12}"/>
              </a:ext>
            </a:extLst>
          </p:cNvPr>
          <p:cNvSpPr/>
          <p:nvPr/>
        </p:nvSpPr>
        <p:spPr>
          <a:xfrm>
            <a:off x="206094" y="648679"/>
            <a:ext cx="6511678" cy="62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협업형 생산관리 서비스는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Resource, Engineering, Supply Chain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연계하여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현장의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Digital transformation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지능형 공장으로의 변화를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9" name="갈매기형 수장 10">
            <a:extLst>
              <a:ext uri="{FF2B5EF4-FFF2-40B4-BE49-F238E27FC236}">
                <a16:creationId xmlns:a16="http://schemas.microsoft.com/office/drawing/2014/main" id="{A9A1CF45-99CB-A37C-140F-8AB2B2D124FB}"/>
              </a:ext>
            </a:extLst>
          </p:cNvPr>
          <p:cNvSpPr/>
          <p:nvPr/>
        </p:nvSpPr>
        <p:spPr>
          <a:xfrm>
            <a:off x="2069347" y="1645446"/>
            <a:ext cx="964543" cy="414867"/>
          </a:xfrm>
          <a:prstGeom prst="chevron">
            <a:avLst>
              <a:gd name="adj" fmla="val 29169"/>
            </a:avLst>
          </a:prstGeom>
          <a:solidFill>
            <a:srgbClr val="DBDB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공정설계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BOP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갈매기형 수장 11">
            <a:extLst>
              <a:ext uri="{FF2B5EF4-FFF2-40B4-BE49-F238E27FC236}">
                <a16:creationId xmlns:a16="http://schemas.microsoft.com/office/drawing/2014/main" id="{76005781-4DCE-3375-65E3-5D856CC7585C}"/>
              </a:ext>
            </a:extLst>
          </p:cNvPr>
          <p:cNvSpPr/>
          <p:nvPr/>
        </p:nvSpPr>
        <p:spPr>
          <a:xfrm>
            <a:off x="2968680" y="1647755"/>
            <a:ext cx="964543" cy="414867"/>
          </a:xfrm>
          <a:prstGeom prst="chevron">
            <a:avLst>
              <a:gd name="adj" fmla="val 29169"/>
            </a:avLst>
          </a:prstGeom>
          <a:solidFill>
            <a:srgbClr val="DBDB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생산기술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갈매기형 수장 14">
            <a:extLst>
              <a:ext uri="{FF2B5EF4-FFF2-40B4-BE49-F238E27FC236}">
                <a16:creationId xmlns:a16="http://schemas.microsoft.com/office/drawing/2014/main" id="{357AF19B-916C-44C9-FEFE-A68DFA795664}"/>
              </a:ext>
            </a:extLst>
          </p:cNvPr>
          <p:cNvSpPr/>
          <p:nvPr/>
        </p:nvSpPr>
        <p:spPr>
          <a:xfrm>
            <a:off x="4904946" y="1647755"/>
            <a:ext cx="964543" cy="414867"/>
          </a:xfrm>
          <a:prstGeom prst="chevron">
            <a:avLst>
              <a:gd name="adj" fmla="val 29169"/>
            </a:avLst>
          </a:prstGeom>
          <a:solidFill>
            <a:srgbClr val="DBDB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변경관리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ECM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갈매기형 수장 15">
            <a:extLst>
              <a:ext uri="{FF2B5EF4-FFF2-40B4-BE49-F238E27FC236}">
                <a16:creationId xmlns:a16="http://schemas.microsoft.com/office/drawing/2014/main" id="{44637EE5-1A33-EEE8-6D4D-0C6E1CEB1572}"/>
              </a:ext>
            </a:extLst>
          </p:cNvPr>
          <p:cNvSpPr/>
          <p:nvPr/>
        </p:nvSpPr>
        <p:spPr>
          <a:xfrm>
            <a:off x="5815352" y="1647755"/>
            <a:ext cx="964543" cy="414867"/>
          </a:xfrm>
          <a:prstGeom prst="chevron">
            <a:avLst>
              <a:gd name="adj" fmla="val 29169"/>
            </a:avLst>
          </a:prstGeom>
          <a:solidFill>
            <a:srgbClr val="DBDB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algn="ctr" latinLnBrk="0"/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지식재활용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spc="-100" normalizeH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Digital Twin</a:t>
            </a:r>
            <a:endParaRPr kumimoji="0" lang="ko-KR" altLang="en-US" sz="1200" b="1" i="0" u="none" strike="noStrike" kern="0" cap="none" spc="-100" normalizeH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갈매기형 수장 9">
            <a:extLst>
              <a:ext uri="{FF2B5EF4-FFF2-40B4-BE49-F238E27FC236}">
                <a16:creationId xmlns:a16="http://schemas.microsoft.com/office/drawing/2014/main" id="{0172E2EA-7CE3-2627-0F47-1DD213E40938}"/>
              </a:ext>
            </a:extLst>
          </p:cNvPr>
          <p:cNvSpPr/>
          <p:nvPr/>
        </p:nvSpPr>
        <p:spPr>
          <a:xfrm>
            <a:off x="1188486" y="2102644"/>
            <a:ext cx="964543" cy="414867"/>
          </a:xfrm>
          <a:prstGeom prst="chevron">
            <a:avLst>
              <a:gd name="adj" fmla="val 29169"/>
            </a:avLst>
          </a:prstGeom>
          <a:solidFill>
            <a:srgbClr val="E2EA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설비설계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갈매기형 수장 10">
            <a:extLst>
              <a:ext uri="{FF2B5EF4-FFF2-40B4-BE49-F238E27FC236}">
                <a16:creationId xmlns:a16="http://schemas.microsoft.com/office/drawing/2014/main" id="{847F1B1E-D08D-BD53-1830-5F715244D5F8}"/>
              </a:ext>
            </a:extLst>
          </p:cNvPr>
          <p:cNvSpPr/>
          <p:nvPr/>
        </p:nvSpPr>
        <p:spPr>
          <a:xfrm>
            <a:off x="2069347" y="2102644"/>
            <a:ext cx="964543" cy="414867"/>
          </a:xfrm>
          <a:prstGeom prst="chevron">
            <a:avLst>
              <a:gd name="adj" fmla="val 29169"/>
            </a:avLst>
          </a:prstGeom>
          <a:solidFill>
            <a:srgbClr val="E2EA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 latinLnBrk="0"/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설비개발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BOP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갈매기형 수장 11">
            <a:extLst>
              <a:ext uri="{FF2B5EF4-FFF2-40B4-BE49-F238E27FC236}">
                <a16:creationId xmlns:a16="http://schemas.microsoft.com/office/drawing/2014/main" id="{F5282492-AD9C-2A00-975B-83E1E78CD90F}"/>
              </a:ext>
            </a:extLst>
          </p:cNvPr>
          <p:cNvSpPr/>
          <p:nvPr/>
        </p:nvSpPr>
        <p:spPr>
          <a:xfrm>
            <a:off x="2968680" y="2104953"/>
            <a:ext cx="964543" cy="414867"/>
          </a:xfrm>
          <a:prstGeom prst="chevron">
            <a:avLst>
              <a:gd name="adj" fmla="val 29169"/>
            </a:avLst>
          </a:prstGeom>
          <a:solidFill>
            <a:srgbClr val="E2EA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</a:t>
            </a:r>
            <a:r>
              <a:rPr lang="en-US" altLang="ko-KR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ERP</a:t>
            </a:r>
            <a:endParaRPr lang="ko-KR" altLang="en-US" sz="1200" b="1" kern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갈매기형 수장 14">
            <a:extLst>
              <a:ext uri="{FF2B5EF4-FFF2-40B4-BE49-F238E27FC236}">
                <a16:creationId xmlns:a16="http://schemas.microsoft.com/office/drawing/2014/main" id="{83D24171-6679-431C-4507-A206DEBA699E}"/>
              </a:ext>
            </a:extLst>
          </p:cNvPr>
          <p:cNvSpPr/>
          <p:nvPr/>
        </p:nvSpPr>
        <p:spPr>
          <a:xfrm>
            <a:off x="4904946" y="2104953"/>
            <a:ext cx="964543" cy="414867"/>
          </a:xfrm>
          <a:prstGeom prst="chevron">
            <a:avLst>
              <a:gd name="adj" fmla="val 29169"/>
            </a:avLst>
          </a:prstGeom>
          <a:solidFill>
            <a:srgbClr val="E2EA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 latinLnBrk="0"/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보전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12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EMS</a:t>
            </a:r>
            <a:endParaRPr lang="ko-KR" altLang="en-US" sz="1200" b="1" kern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7" name="갈매기형 수장 15">
            <a:extLst>
              <a:ext uri="{FF2B5EF4-FFF2-40B4-BE49-F238E27FC236}">
                <a16:creationId xmlns:a16="http://schemas.microsoft.com/office/drawing/2014/main" id="{0BF2A33A-0266-0B53-35FC-E3947525B2CC}"/>
              </a:ext>
            </a:extLst>
          </p:cNvPr>
          <p:cNvSpPr/>
          <p:nvPr/>
        </p:nvSpPr>
        <p:spPr>
          <a:xfrm>
            <a:off x="5815352" y="2104953"/>
            <a:ext cx="964543" cy="414867"/>
          </a:xfrm>
          <a:prstGeom prst="chevron">
            <a:avLst>
              <a:gd name="adj" fmla="val 29169"/>
            </a:avLst>
          </a:prstGeom>
          <a:solidFill>
            <a:srgbClr val="E2EAF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</a:p>
        </p:txBody>
      </p:sp>
      <p:sp>
        <p:nvSpPr>
          <p:cNvPr id="18" name="갈매기형 수장 10">
            <a:extLst>
              <a:ext uri="{FF2B5EF4-FFF2-40B4-BE49-F238E27FC236}">
                <a16:creationId xmlns:a16="http://schemas.microsoft.com/office/drawing/2014/main" id="{DB5C84BF-3639-13E9-81BE-D51B1AF143B1}"/>
              </a:ext>
            </a:extLst>
          </p:cNvPr>
          <p:cNvSpPr/>
          <p:nvPr/>
        </p:nvSpPr>
        <p:spPr>
          <a:xfrm>
            <a:off x="2069347" y="2559843"/>
            <a:ext cx="964543" cy="414867"/>
          </a:xfrm>
          <a:prstGeom prst="chevron">
            <a:avLst>
              <a:gd name="adj" fmla="val 29169"/>
            </a:avLst>
          </a:prstGeom>
          <a:solidFill>
            <a:srgbClr val="E8F1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자재조달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rgbClr val="A0C82F"/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ERP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갈매기형 수장 11">
            <a:extLst>
              <a:ext uri="{FF2B5EF4-FFF2-40B4-BE49-F238E27FC236}">
                <a16:creationId xmlns:a16="http://schemas.microsoft.com/office/drawing/2014/main" id="{3530DB64-EDBA-A2A1-0174-D68CB52D3FD6}"/>
              </a:ext>
            </a:extLst>
          </p:cNvPr>
          <p:cNvSpPr/>
          <p:nvPr/>
        </p:nvSpPr>
        <p:spPr>
          <a:xfrm>
            <a:off x="2968680" y="2562152"/>
            <a:ext cx="964543" cy="414867"/>
          </a:xfrm>
          <a:prstGeom prst="chevron">
            <a:avLst>
              <a:gd name="adj" fmla="val 29169"/>
            </a:avLst>
          </a:prstGeom>
          <a:solidFill>
            <a:srgbClr val="E8F1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 latinLnBrk="0"/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rgbClr val="A0C82F"/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QMS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갈매기형 수장 14">
            <a:extLst>
              <a:ext uri="{FF2B5EF4-FFF2-40B4-BE49-F238E27FC236}">
                <a16:creationId xmlns:a16="http://schemas.microsoft.com/office/drawing/2014/main" id="{9B0D6C6B-42E3-5D17-3D61-ECAEE44267B1}"/>
              </a:ext>
            </a:extLst>
          </p:cNvPr>
          <p:cNvSpPr/>
          <p:nvPr/>
        </p:nvSpPr>
        <p:spPr>
          <a:xfrm>
            <a:off x="4904946" y="2562152"/>
            <a:ext cx="964543" cy="414867"/>
          </a:xfrm>
          <a:prstGeom prst="chevron">
            <a:avLst>
              <a:gd name="adj" fmla="val 29169"/>
            </a:avLst>
          </a:prstGeom>
          <a:solidFill>
            <a:srgbClr val="E8F1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출하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rgbClr val="A0C82F"/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QMS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갈매기형 수장 15">
            <a:extLst>
              <a:ext uri="{FF2B5EF4-FFF2-40B4-BE49-F238E27FC236}">
                <a16:creationId xmlns:a16="http://schemas.microsoft.com/office/drawing/2014/main" id="{39C4480B-93A5-87EC-9997-082B952EF2E7}"/>
              </a:ext>
            </a:extLst>
          </p:cNvPr>
          <p:cNvSpPr/>
          <p:nvPr/>
        </p:nvSpPr>
        <p:spPr>
          <a:xfrm>
            <a:off x="5815352" y="2562152"/>
            <a:ext cx="964543" cy="414867"/>
          </a:xfrm>
          <a:prstGeom prst="chevron">
            <a:avLst>
              <a:gd name="adj" fmla="val 29169"/>
            </a:avLst>
          </a:prstGeom>
          <a:solidFill>
            <a:srgbClr val="E8F1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36000" rIns="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Invoice</a:t>
            </a: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rgbClr val="A0C82F"/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ERP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양쪽 모서리가 둥근 사각형 102">
            <a:extLst>
              <a:ext uri="{FF2B5EF4-FFF2-40B4-BE49-F238E27FC236}">
                <a16:creationId xmlns:a16="http://schemas.microsoft.com/office/drawing/2014/main" id="{CFF6E783-A43F-52BF-1FF2-CF3C9337A4D5}"/>
              </a:ext>
            </a:extLst>
          </p:cNvPr>
          <p:cNvSpPr/>
          <p:nvPr/>
        </p:nvSpPr>
        <p:spPr>
          <a:xfrm rot="5400000">
            <a:off x="491339" y="1241909"/>
            <a:ext cx="417177" cy="1224254"/>
          </a:xfrm>
          <a:prstGeom prst="round2SameRect">
            <a:avLst/>
          </a:prstGeom>
          <a:solidFill>
            <a:srgbClr val="4A4BAE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사각형: 둥근 모서리 115">
            <a:extLst>
              <a:ext uri="{FF2B5EF4-FFF2-40B4-BE49-F238E27FC236}">
                <a16:creationId xmlns:a16="http://schemas.microsoft.com/office/drawing/2014/main" id="{7FE21577-8F3B-EBE5-8AB8-E30F4F535BF9}"/>
              </a:ext>
            </a:extLst>
          </p:cNvPr>
          <p:cNvSpPr/>
          <p:nvPr/>
        </p:nvSpPr>
        <p:spPr>
          <a:xfrm>
            <a:off x="3933223" y="1645446"/>
            <a:ext cx="964543" cy="1316907"/>
          </a:xfrm>
          <a:prstGeom prst="roundRect">
            <a:avLst/>
          </a:prstGeom>
          <a:blipFill>
            <a:blip r:embed="rId3">
              <a:alphaModFix amt="5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갈매기형 수장 11">
            <a:extLst>
              <a:ext uri="{FF2B5EF4-FFF2-40B4-BE49-F238E27FC236}">
                <a16:creationId xmlns:a16="http://schemas.microsoft.com/office/drawing/2014/main" id="{93931C24-E97F-B116-9078-F18B0773C351}"/>
              </a:ext>
            </a:extLst>
          </p:cNvPr>
          <p:cNvSpPr/>
          <p:nvPr/>
        </p:nvSpPr>
        <p:spPr>
          <a:xfrm>
            <a:off x="3932507" y="1858921"/>
            <a:ext cx="964543" cy="914399"/>
          </a:xfrm>
          <a:prstGeom prst="chevron">
            <a:avLst>
              <a:gd name="adj" fmla="val 22412"/>
            </a:avLst>
          </a:prstGeom>
          <a:solidFill>
            <a:schemeClr val="accent2">
              <a:lumMod val="20000"/>
              <a:lumOff val="80000"/>
              <a:alpha val="78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72000" rIns="0" bIns="36000" rtlCol="0" anchor="ctr"/>
          <a:lstStyle/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</a:t>
            </a:r>
            <a:endParaRPr lang="en-US" altLang="ko-KR" sz="14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105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협업형</a:t>
            </a:r>
            <a:endParaRPr lang="en-US" altLang="ko-KR" sz="1050" b="1" kern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algn="ctr" latinLnBrk="0"/>
            <a:r>
              <a:rPr lang="ko-KR" altLang="en-US" sz="105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생산운영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52E932-218C-9559-1BC0-CAE02E31ECE4}"/>
              </a:ext>
            </a:extLst>
          </p:cNvPr>
          <p:cNvSpPr txBox="1"/>
          <p:nvPr/>
        </p:nvSpPr>
        <p:spPr>
          <a:xfrm>
            <a:off x="-196796" y="2131473"/>
            <a:ext cx="1714500" cy="3865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ts val="1100"/>
              </a:lnSpc>
            </a:pPr>
            <a:r>
              <a:rPr lang="en-US" altLang="ko-KR" sz="14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Engineering</a:t>
            </a:r>
          </a:p>
          <a:p>
            <a:pPr algn="ctr" latinLnBrk="0">
              <a:lnSpc>
                <a:spcPts val="1100"/>
              </a:lnSpc>
            </a:pPr>
            <a:r>
              <a:rPr lang="en-US" altLang="ko-KR" sz="1400" b="1" kern="0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Chain</a:t>
            </a:r>
            <a:endParaRPr lang="ko-KR" altLang="en-US" sz="1400" b="1" kern="0" dirty="0">
              <a:solidFill>
                <a:schemeClr val="accent1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D75F7E-7BEA-BDC3-C43D-09CA6AD96808}"/>
              </a:ext>
            </a:extLst>
          </p:cNvPr>
          <p:cNvSpPr txBox="1"/>
          <p:nvPr/>
        </p:nvSpPr>
        <p:spPr>
          <a:xfrm>
            <a:off x="-196796" y="1649559"/>
            <a:ext cx="1714500" cy="4090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ts val="1200"/>
              </a:lnSpc>
            </a:pPr>
            <a:r>
              <a:rPr lang="en-US" altLang="ko-KR" sz="1400" b="1" kern="0" dirty="0">
                <a:solidFill>
                  <a:srgbClr val="C49DD6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Resource</a:t>
            </a:r>
          </a:p>
          <a:p>
            <a:pPr algn="ctr" latinLnBrk="0">
              <a:lnSpc>
                <a:spcPts val="1200"/>
              </a:lnSpc>
            </a:pPr>
            <a:r>
              <a:rPr lang="en-US" altLang="ko-KR" sz="1400" b="1" kern="0" dirty="0">
                <a:solidFill>
                  <a:srgbClr val="C49DD6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Chain</a:t>
            </a:r>
            <a:endParaRPr kumimoji="0" lang="ko-KR" altLang="en-US" sz="1400" b="1" i="0" u="none" strike="noStrike" kern="0" cap="none" normalizeH="0" noProof="0" dirty="0">
              <a:ln>
                <a:noFill/>
              </a:ln>
              <a:solidFill>
                <a:srgbClr val="C49DD6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양쪽 모서리가 둥근 사각형 102">
            <a:extLst>
              <a:ext uri="{FF2B5EF4-FFF2-40B4-BE49-F238E27FC236}">
                <a16:creationId xmlns:a16="http://schemas.microsoft.com/office/drawing/2014/main" id="{7E79F706-684E-30BD-E84F-CE6F43E5A1BB}"/>
              </a:ext>
            </a:extLst>
          </p:cNvPr>
          <p:cNvSpPr/>
          <p:nvPr/>
        </p:nvSpPr>
        <p:spPr>
          <a:xfrm rot="5400000">
            <a:off x="491339" y="2156305"/>
            <a:ext cx="417177" cy="1224254"/>
          </a:xfrm>
          <a:prstGeom prst="round2SameRect">
            <a:avLst/>
          </a:prstGeom>
          <a:solidFill>
            <a:srgbClr val="3A72C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 sz="16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81A2B8-7B22-CAD8-3345-B6F092AFA6FB}"/>
              </a:ext>
            </a:extLst>
          </p:cNvPr>
          <p:cNvSpPr txBox="1"/>
          <p:nvPr/>
        </p:nvSpPr>
        <p:spPr>
          <a:xfrm>
            <a:off x="-196796" y="2576316"/>
            <a:ext cx="1714500" cy="4090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ts val="1200"/>
              </a:lnSpc>
            </a:pPr>
            <a:r>
              <a:rPr lang="en-US" altLang="ko-KR" sz="1400" b="1" kern="0" dirty="0">
                <a:solidFill>
                  <a:srgbClr val="A0C82F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Supply</a:t>
            </a:r>
          </a:p>
          <a:p>
            <a:pPr algn="ctr" latinLnBrk="0">
              <a:lnSpc>
                <a:spcPts val="1200"/>
              </a:lnSpc>
            </a:pPr>
            <a:r>
              <a:rPr lang="en-US" altLang="ko-KR" sz="1400" b="1" kern="0" dirty="0">
                <a:solidFill>
                  <a:srgbClr val="A0C82F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Chain</a:t>
            </a:r>
            <a:endParaRPr kumimoji="0" lang="ko-KR" altLang="en-US" sz="14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갈매기형 수장 9">
            <a:extLst>
              <a:ext uri="{FF2B5EF4-FFF2-40B4-BE49-F238E27FC236}">
                <a16:creationId xmlns:a16="http://schemas.microsoft.com/office/drawing/2014/main" id="{7ACB2689-6F14-BF05-20B6-6CFF54C97748}"/>
              </a:ext>
            </a:extLst>
          </p:cNvPr>
          <p:cNvSpPr/>
          <p:nvPr/>
        </p:nvSpPr>
        <p:spPr>
          <a:xfrm>
            <a:off x="1188486" y="1645446"/>
            <a:ext cx="964543" cy="414867"/>
          </a:xfrm>
          <a:prstGeom prst="chevron">
            <a:avLst>
              <a:gd name="adj" fmla="val 29169"/>
            </a:avLst>
          </a:prstGeom>
          <a:solidFill>
            <a:srgbClr val="DBDB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0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설계개발</a:t>
            </a:r>
            <a:endParaRPr kumimoji="0" lang="en-US" altLang="ko-KR" sz="1200" b="1" i="0" u="none" strike="noStrike" kern="0" cap="none" spc="-10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PLM/PMS</a:t>
            </a:r>
            <a:endParaRPr kumimoji="0" lang="ko-KR" altLang="en-US" sz="1100" b="1" i="0" u="none" strike="noStrike" kern="0" cap="none" normalizeH="0" noProof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0" name="갈매기형 수장 9">
            <a:extLst>
              <a:ext uri="{FF2B5EF4-FFF2-40B4-BE49-F238E27FC236}">
                <a16:creationId xmlns:a16="http://schemas.microsoft.com/office/drawing/2014/main" id="{09A96246-F87C-361E-EFC1-1E5FBC0AE317}"/>
              </a:ext>
            </a:extLst>
          </p:cNvPr>
          <p:cNvSpPr/>
          <p:nvPr/>
        </p:nvSpPr>
        <p:spPr>
          <a:xfrm>
            <a:off x="1188486" y="2559843"/>
            <a:ext cx="964543" cy="414867"/>
          </a:xfrm>
          <a:prstGeom prst="chevron">
            <a:avLst>
              <a:gd name="adj" fmla="val 29169"/>
            </a:avLst>
          </a:prstGeom>
          <a:solidFill>
            <a:srgbClr val="E8F1E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tIns="36000" rIns="36000" bIns="36000" rtlCol="0" anchor="t"/>
          <a:lstStyle/>
          <a:p>
            <a:pPr algn="ctr" latinLnBrk="0"/>
            <a:r>
              <a:rPr lang="ko-KR" altLang="en-US" sz="1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영업수주</a:t>
            </a:r>
            <a:endParaRPr lang="en-US" altLang="ko-KR" sz="1200" b="1" kern="0" spc="-1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/>
            <a:r>
              <a:rPr kumimoji="0" lang="en-US" altLang="ko-KR" sz="1200" b="1" i="0" u="none" strike="noStrike" kern="0" cap="none" normalizeH="0" noProof="0" dirty="0">
                <a:ln>
                  <a:noFill/>
                </a:ln>
                <a:solidFill>
                  <a:srgbClr val="A0C82F"/>
                </a:solidFill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t>SCM</a:t>
            </a:r>
            <a:endParaRPr kumimoji="0" lang="ko-KR" altLang="en-US" sz="1200" b="1" i="0" u="none" strike="noStrike" kern="0" cap="none" normalizeH="0" noProof="0" dirty="0">
              <a:ln>
                <a:noFill/>
              </a:ln>
              <a:solidFill>
                <a:srgbClr val="A0C82F"/>
              </a:solidFill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83F2BF-5B67-7404-24B8-2378FDCC356D}"/>
              </a:ext>
            </a:extLst>
          </p:cNvPr>
          <p:cNvSpPr/>
          <p:nvPr/>
        </p:nvSpPr>
        <p:spPr>
          <a:xfrm>
            <a:off x="206094" y="4457275"/>
            <a:ext cx="6511678" cy="1181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협업형 생산관리 서비스는 제조운영체제 기반의 특화 서비스와 연계되어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기반의 품질예측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Supply chain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기업 간 적시생산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공장 물류 자동화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3D Depth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금형식별 및 관리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스마트 비전검사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KPI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예측 서비스의 고도화 기능을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AFE8B54-862C-9193-89B8-8EDD9D78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0" y="6081181"/>
            <a:ext cx="6282282" cy="1163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3082BF-4F81-A953-B18A-8B34A00FD954}"/>
              </a:ext>
            </a:extLst>
          </p:cNvPr>
          <p:cNvSpPr txBox="1"/>
          <p:nvPr/>
        </p:nvSpPr>
        <p:spPr>
          <a:xfrm>
            <a:off x="433115" y="319476"/>
            <a:ext cx="56464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제조현장의 프로세스를 통합하는 지능형 생산관리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BEF8B-6C69-7A0B-1E6D-31831ABF803D}"/>
              </a:ext>
            </a:extLst>
          </p:cNvPr>
          <p:cNvSpPr/>
          <p:nvPr/>
        </p:nvSpPr>
        <p:spPr>
          <a:xfrm>
            <a:off x="203715" y="319476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924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4249070" y="100158"/>
            <a:ext cx="260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Introduction</a:t>
            </a:r>
            <a:endParaRPr lang="ko-KR" altLang="en-US" sz="16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620E3F33-1CBB-7D12-19E8-2635F53B94F7}"/>
              </a:ext>
            </a:extLst>
          </p:cNvPr>
          <p:cNvSpPr/>
          <p:nvPr/>
        </p:nvSpPr>
        <p:spPr>
          <a:xfrm>
            <a:off x="203715" y="3346134"/>
            <a:ext cx="6511679" cy="566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제조업은 지금 정보통신 기술과 제조기술의 융합을 통해 제조업의 생산성과 경쟁력을 높이기 위한 새로운 체제로 진입하였습니다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이제 제조업의 경쟁력은 눈부시게 발전하고 있는 정보통신 기술과 인공지능 기술을 통해 한 차원 더 도약하고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과정에서 우리는 제조 현장의 정보를 정보통신 기술과 결합하는데 많은 노력을 기울이고 있지만 어려움을 겪고 있기도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생산성을 향상시키기 위한 다양한 관리 솔루션과 분석 솔루션들을 도입하고 있지만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모든 솔루션들이 제조 현장의 데이터를 연결하는데 많은 노력과 비용을 요구하고 있고 솔루션들 간의 연결을 위해서도 역시 별도의 노력과 비용이 요구됩니다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현장의 데이터들은 일관된 체계로 관리되지 못해 다양한 솔루션 도입의 장애가 되기도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환경에서는 현장에 적합한 다양한 솔루션을 빠르게 도입하고 솔루션들의 융합을 통해 품질을 향상시키고 생산성을 높인다는 목표에 다가가기가 쉽지 않습니다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문제들은 결국 제조 현장의 데이터들이 사람과 기계가 이해할 수 있는 방식을 통해 체계적으로 관리되지 못하고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여러 솔루션들이 데이터를 공유하지 못하는 것이 가장 큰 원인이라 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이러한 문제를 해결하기 위한 솔루션이자 국제 표준기술을 활용하여 제조 데이터를 활용하기 위한 플랫폼입니다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여러분의 제조 현장에 제조운영체제를 도입하신다면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 현장의 데이터를 체계적으로 관리하고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다양한 제조 데이터 기반의 솔루션들이 쉽게 서로의 데이터를 공유할 수 있는 인프라를 구축하실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기반위에 지속적으로 다양한 서비스를 확장하실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472B102-0D8B-E014-1C0B-2222DD153CD1}"/>
              </a:ext>
            </a:extLst>
          </p:cNvPr>
          <p:cNvSpPr txBox="1"/>
          <p:nvPr/>
        </p:nvSpPr>
        <p:spPr>
          <a:xfrm>
            <a:off x="433115" y="3035880"/>
            <a:ext cx="5716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 기술과 </a:t>
            </a:r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ICT </a:t>
            </a:r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기술의 융합을 통한 디지털 전환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AE4A699-19B2-7846-EC69-C63BC2F23E55}"/>
              </a:ext>
            </a:extLst>
          </p:cNvPr>
          <p:cNvSpPr/>
          <p:nvPr/>
        </p:nvSpPr>
        <p:spPr>
          <a:xfrm>
            <a:off x="203715" y="3035880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64A0BBF6-155A-1F68-461A-7CC727EA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88"/>
            <a:ext cx="6858000" cy="21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55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D62636B-B655-9FEE-B18B-324482D417F2}"/>
              </a:ext>
            </a:extLst>
          </p:cNvPr>
          <p:cNvSpPr/>
          <p:nvPr/>
        </p:nvSpPr>
        <p:spPr>
          <a:xfrm>
            <a:off x="206094" y="625113"/>
            <a:ext cx="6511678" cy="901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제조운영체제와 제조운영체제 기반의 다양한 서비스를 통해 글로벌 공장의 제조데이터를 표준화하고 연결하여 한눈에 보이는             한 공장을 구현할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032D21-89F6-EDBD-781A-9E4324EF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60" y="985974"/>
            <a:ext cx="753750" cy="18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68230D-EEF1-8E4C-211C-077E97B52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1" y="2063760"/>
            <a:ext cx="6547929" cy="31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25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AF546E7-530A-6E73-DA9B-886F840D5022}"/>
              </a:ext>
            </a:extLst>
          </p:cNvPr>
          <p:cNvSpPr/>
          <p:nvPr/>
        </p:nvSpPr>
        <p:spPr>
          <a:xfrm>
            <a:off x="0" y="0"/>
            <a:ext cx="2409568" cy="925195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082BF-4F81-A953-B18A-8B34A00FD954}"/>
              </a:ext>
            </a:extLst>
          </p:cNvPr>
          <p:cNvSpPr txBox="1"/>
          <p:nvPr/>
        </p:nvSpPr>
        <p:spPr>
          <a:xfrm>
            <a:off x="433115" y="319476"/>
            <a:ext cx="59429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기반 협업형 생산운영 서비스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BEF8B-6C69-7A0B-1E6D-31831ABF803D}"/>
              </a:ext>
            </a:extLst>
          </p:cNvPr>
          <p:cNvSpPr/>
          <p:nvPr/>
        </p:nvSpPr>
        <p:spPr>
          <a:xfrm>
            <a:off x="203715" y="319476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BC8085-BE7E-3EE8-5350-6B925FEAE119}"/>
              </a:ext>
            </a:extLst>
          </p:cNvPr>
          <p:cNvGrpSpPr/>
          <p:nvPr/>
        </p:nvGrpSpPr>
        <p:grpSpPr>
          <a:xfrm>
            <a:off x="2314805" y="944619"/>
            <a:ext cx="4421555" cy="1507288"/>
            <a:chOff x="2314805" y="944619"/>
            <a:chExt cx="4421555" cy="150728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F2B7D8-C2BD-789A-F062-C213718A1200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관리자 기능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DE54693-577F-418A-422F-F3894E65E189}"/>
                </a:ext>
              </a:extLst>
            </p:cNvPr>
            <p:cNvSpPr/>
            <p:nvPr/>
          </p:nvSpPr>
          <p:spPr>
            <a:xfrm>
              <a:off x="2314805" y="1185727"/>
              <a:ext cx="4421555" cy="1266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기준정보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생산계획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자재물류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설비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품질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분석 및 보고 등의 기능을 통하여 제조 현장에서 수집되는 모든 정보를 실시간 추적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/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관리하고 실시간 분석 정보를 활용하여 생산활동을 자동화합니다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또한 효율적 공정 운영을 위해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4M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자원의 관리 및 운영 체계를 지원합니다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DD72774-F3D1-0F13-BE9C-10434E9B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3" y="848301"/>
            <a:ext cx="2148066" cy="15902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A88D3B8-887B-39B6-3FF3-2420CF119D14}"/>
              </a:ext>
            </a:extLst>
          </p:cNvPr>
          <p:cNvGrpSpPr/>
          <p:nvPr/>
        </p:nvGrpSpPr>
        <p:grpSpPr>
          <a:xfrm>
            <a:off x="2314805" y="2983487"/>
            <a:ext cx="4421555" cy="1267223"/>
            <a:chOff x="2314805" y="944619"/>
            <a:chExt cx="4421555" cy="12672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751B9D-CC82-9449-881F-68A5E5C15DFD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작업자 기능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3B421C-F680-046E-D425-C165068B80FA}"/>
                </a:ext>
              </a:extLst>
            </p:cNvPr>
            <p:cNvSpPr/>
            <p:nvPr/>
          </p:nvSpPr>
          <p:spPr>
            <a:xfrm>
              <a:off x="2314805" y="1185727"/>
              <a:ext cx="4421555" cy="102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생산실적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공정투입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부적합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작업자 정보 등 제조 현장에서 입력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〮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변경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〮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확인이 필요한 사항의 실시간 관리를 위한 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제조 현장의 환경을 고려하여 터치 스크린 환경에 최적화된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UI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를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41F8E5E-D053-C8A7-3A54-7ECC2B3D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73" y="2812180"/>
            <a:ext cx="2148066" cy="15902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B6232-FD28-68C3-9E16-DDCCEF18C0C9}"/>
              </a:ext>
            </a:extLst>
          </p:cNvPr>
          <p:cNvGrpSpPr/>
          <p:nvPr/>
        </p:nvGrpSpPr>
        <p:grpSpPr>
          <a:xfrm>
            <a:off x="2314805" y="4886426"/>
            <a:ext cx="4421555" cy="1507288"/>
            <a:chOff x="2314805" y="944619"/>
            <a:chExt cx="4421555" cy="150728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7E395-ED5B-21B8-2324-C0CC425C0A0E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 기능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B525F2-EB30-77BE-7E82-BDEBA79775C7}"/>
                </a:ext>
              </a:extLst>
            </p:cNvPr>
            <p:cNvSpPr/>
            <p:nvPr/>
          </p:nvSpPr>
          <p:spPr>
            <a:xfrm>
              <a:off x="2314805" y="1185727"/>
              <a:ext cx="4421555" cy="1266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제조 현장의 작업자는 생산 설비의 점검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물류 이송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자재 확인 등 이동 간 정보 확인 및 처리를 필요로 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이러한 환경에 최적화를 위해 안드로이드 기반의 모바일 기능을 제공하여 이동 간에도 제약 없는 정보의 관리를 완벽히 지원합니다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93D909C-61D2-4781-2043-F05A313EB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73" y="4776060"/>
            <a:ext cx="2148067" cy="159023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BA92FD-0737-5DF3-2E69-C8094E1BFF88}"/>
              </a:ext>
            </a:extLst>
          </p:cNvPr>
          <p:cNvGrpSpPr/>
          <p:nvPr/>
        </p:nvGrpSpPr>
        <p:grpSpPr>
          <a:xfrm>
            <a:off x="2314805" y="6764654"/>
            <a:ext cx="4421555" cy="1747354"/>
            <a:chOff x="2314805" y="944619"/>
            <a:chExt cx="4421555" cy="17473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97F8A-376C-30B4-5905-81D8B86B27D6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확장형 서비스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331FA4-EDB9-4554-4BA6-4AEE5BF7FF85}"/>
                </a:ext>
              </a:extLst>
            </p:cNvPr>
            <p:cNvSpPr/>
            <p:nvPr/>
          </p:nvSpPr>
          <p:spPr>
            <a:xfrm>
              <a:off x="2314805" y="1185727"/>
              <a:ext cx="4421555" cy="1506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협업형 생산운영 서비스는 제조 현장의 고도화된 관리를 위한 품질경영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마스터데이터 관리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설비 관리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치공구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관리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창고 관리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공정품질 관리 등 확장형 서비스를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이는 제조 기업의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Legacy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시스템과 완벽한 연계를 통해 기업의 시스템 통합을 지원하여 일원화된 정보 기반의 의사결정 체계를 가능하게 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C67CE81-17F9-44D6-BD68-8432CDEFD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73" y="6739940"/>
            <a:ext cx="2148067" cy="159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97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EE7BCC-F81E-A446-7B59-B99F3162C36E}"/>
              </a:ext>
            </a:extLst>
          </p:cNvPr>
          <p:cNvSpPr/>
          <p:nvPr/>
        </p:nvSpPr>
        <p:spPr>
          <a:xfrm>
            <a:off x="0" y="0"/>
            <a:ext cx="2409568" cy="925195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082BF-4F81-A953-B18A-8B34A00FD954}"/>
              </a:ext>
            </a:extLst>
          </p:cNvPr>
          <p:cNvSpPr txBox="1"/>
          <p:nvPr/>
        </p:nvSpPr>
        <p:spPr>
          <a:xfrm>
            <a:off x="433115" y="319476"/>
            <a:ext cx="59429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기반 자동차부품 특화 서비스 구성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1BEF8B-6C69-7A0B-1E6D-31831ABF803D}"/>
              </a:ext>
            </a:extLst>
          </p:cNvPr>
          <p:cNvSpPr/>
          <p:nvPr/>
        </p:nvSpPr>
        <p:spPr>
          <a:xfrm>
            <a:off x="203715" y="319476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BC8085-BE7E-3EE8-5350-6B925FEAE119}"/>
              </a:ext>
            </a:extLst>
          </p:cNvPr>
          <p:cNvGrpSpPr/>
          <p:nvPr/>
        </p:nvGrpSpPr>
        <p:grpSpPr>
          <a:xfrm>
            <a:off x="2314805" y="833406"/>
            <a:ext cx="4421555" cy="1267223"/>
            <a:chOff x="2314805" y="944619"/>
            <a:chExt cx="4421555" cy="12672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F2B7D8-C2BD-789A-F062-C213718A1200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공정이상 예측 서비스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DE54693-577F-418A-422F-F3894E65E189}"/>
                </a:ext>
              </a:extLst>
            </p:cNvPr>
            <p:cNvSpPr/>
            <p:nvPr/>
          </p:nvSpPr>
          <p:spPr>
            <a:xfrm>
              <a:off x="2314805" y="1185727"/>
              <a:ext cx="4421555" cy="102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공정이상 예측 서비스는 제조 설비 및 검사 설비의 대용량 데이터를 기반으로 공정 간 상관관계를 분석하고 제조 데이터의 시계열 및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다변량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특성에 적합한 예측 모델을 통해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AI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를 통한 부적합 예측 및 공정 이상 예측 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88D3B8-887B-39B6-3FF3-2420CF119D14}"/>
              </a:ext>
            </a:extLst>
          </p:cNvPr>
          <p:cNvGrpSpPr/>
          <p:nvPr/>
        </p:nvGrpSpPr>
        <p:grpSpPr>
          <a:xfrm>
            <a:off x="2314805" y="2353284"/>
            <a:ext cx="4421555" cy="1507288"/>
            <a:chOff x="2314805" y="944619"/>
            <a:chExt cx="4421555" cy="15072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751B9D-CC82-9449-881F-68A5E5C15DFD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공장물류 자동화 서비스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3B421C-F680-046E-D425-C165068B80FA}"/>
                </a:ext>
              </a:extLst>
            </p:cNvPr>
            <p:cNvSpPr/>
            <p:nvPr/>
          </p:nvSpPr>
          <p:spPr>
            <a:xfrm>
              <a:off x="2314805" y="1185727"/>
              <a:ext cx="4421555" cy="1266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공장물류 자동화 서비스는 물류의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수배송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Work order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대상 자재의 할당 및 이동 지시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Next LOT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과 설비 할당 등 공장 내 자재 수배송을 위한 자동화 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또한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AGV〮AMR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등의 무인 운송차량과 작업 지시 연계 및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물류이송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지시를 통해 공장 내 물류 이송의 최적화를 지원합니다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8BB6232-FD28-68C3-9E16-DDCCEF18C0C9}"/>
              </a:ext>
            </a:extLst>
          </p:cNvPr>
          <p:cNvGrpSpPr/>
          <p:nvPr/>
        </p:nvGrpSpPr>
        <p:grpSpPr>
          <a:xfrm>
            <a:off x="2314805" y="4033803"/>
            <a:ext cx="4421555" cy="1747354"/>
            <a:chOff x="2314805" y="944619"/>
            <a:chExt cx="4421555" cy="1747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F7E395-ED5B-21B8-2324-C0CC425C0A0E}"/>
                </a:ext>
              </a:extLst>
            </p:cNvPr>
            <p:cNvSpPr txBox="1"/>
            <p:nvPr/>
          </p:nvSpPr>
          <p:spPr>
            <a:xfrm>
              <a:off x="2488430" y="944619"/>
              <a:ext cx="41658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3D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en-US" altLang="ko-KR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Depth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금형식별 및 금형 수명주기 관리 서비스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BB525F2-EB30-77BE-7E82-BDEBA79775C7}"/>
                </a:ext>
              </a:extLst>
            </p:cNvPr>
            <p:cNvSpPr/>
            <p:nvPr/>
          </p:nvSpPr>
          <p:spPr>
            <a:xfrm>
              <a:off x="2314805" y="1185727"/>
              <a:ext cx="4421555" cy="1506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자동차 산업에서 금형은 균등 품질의 제품을 대량 생산하기 위한 금형을 식별하기 위해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RFID,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바코드 등의 방식이 활용되지만 제조 현장의 환경적 특성상 열에 의한 손상과 오염으로 식별이 어려운 경우가 많습니다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금형 명판의 음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〮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양각 정보를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Depth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정보를 활용해 인식하는 서비스를 통해 환경의 제약을 극복한 금형 인식 솔루션을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93D909C-61D2-4781-2043-F05A313EB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30" y="4033803"/>
            <a:ext cx="2148067" cy="159023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BA92FD-0737-5DF3-2E69-C8094E1BFF88}"/>
              </a:ext>
            </a:extLst>
          </p:cNvPr>
          <p:cNvGrpSpPr/>
          <p:nvPr/>
        </p:nvGrpSpPr>
        <p:grpSpPr>
          <a:xfrm>
            <a:off x="2314805" y="5986169"/>
            <a:ext cx="4421555" cy="1267223"/>
            <a:chOff x="2314805" y="944619"/>
            <a:chExt cx="4421555" cy="12672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A97F8A-376C-30B4-5905-81D8B86B27D6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스마트검사 서비스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331FA4-EDB9-4554-4BA6-4AEE5BF7FF85}"/>
                </a:ext>
              </a:extLst>
            </p:cNvPr>
            <p:cNvSpPr/>
            <p:nvPr/>
          </p:nvSpPr>
          <p:spPr>
            <a:xfrm>
              <a:off x="2314805" y="1185727"/>
              <a:ext cx="4421555" cy="102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Deep Learning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영상처리 기반의 스마트검사 서비스는 비전 장치를 통해 제품의 부적합을 검출하는 서비스로 다양한 제품의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피검체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및 검사 부위에 대해 부적합 판정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Rule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을 기반으로 실시간 검사 및 판정을 가능하게 하는 솔루션입니다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88B7820-8341-B5A9-1F35-CBDA0A81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0" y="2329057"/>
            <a:ext cx="2111090" cy="12914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C2BF0D-C7E0-77BC-8718-E04443BDC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5" y="2826757"/>
            <a:ext cx="482782" cy="95612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E01968-4B01-5B1A-73FB-E0723541C6A7}"/>
              </a:ext>
            </a:extLst>
          </p:cNvPr>
          <p:cNvGrpSpPr/>
          <p:nvPr/>
        </p:nvGrpSpPr>
        <p:grpSpPr>
          <a:xfrm>
            <a:off x="2314805" y="7530764"/>
            <a:ext cx="4421555" cy="1267223"/>
            <a:chOff x="2314805" y="944619"/>
            <a:chExt cx="4421555" cy="126722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6D5A23-4271-7840-6F31-21874C13E76E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KPI 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성과예측 서비스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875171-D1E1-F8EA-C324-4A9F988B9606}"/>
                </a:ext>
              </a:extLst>
            </p:cNvPr>
            <p:cNvSpPr/>
            <p:nvPr/>
          </p:nvSpPr>
          <p:spPr>
            <a:xfrm>
              <a:off x="2314805" y="1185727"/>
              <a:ext cx="4421555" cy="102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제조운영 협업 서비스를 통해 수집된 제조 데이터의 모니터링 기능과 더불어 제조 데이터와 각종 환경 변수를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AI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를 활용해 핵심성과지표의 예측 기능을 제공하여 사전 대응을 통한 핵심성과지표의 목표 달성을 지원하는 솔루션입니다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9B0E4A0-407A-FE1F-C3CE-0AD4A5996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30" y="5906975"/>
            <a:ext cx="2148068" cy="142875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0B17845-57BB-6EAB-ABF2-A953B5C43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30" y="7551312"/>
            <a:ext cx="2148068" cy="14287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A817FDE-3860-C421-926A-A757D975B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931" y="786088"/>
            <a:ext cx="2148068" cy="13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49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MOS Services: FEMS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B4324-DB3B-DF7F-626C-125CBA21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011"/>
            <a:ext cx="6858000" cy="2151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3690A1-837E-50D3-4B9F-6BB6E1E94F14}"/>
              </a:ext>
            </a:extLst>
          </p:cNvPr>
          <p:cNvSpPr txBox="1"/>
          <p:nvPr/>
        </p:nvSpPr>
        <p:spPr>
          <a:xfrm>
            <a:off x="433115" y="3136825"/>
            <a:ext cx="55993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공장 에너지관리 시스템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(FEMS)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서비스란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E373EE-94DE-3556-13E4-542E29EE2D85}"/>
              </a:ext>
            </a:extLst>
          </p:cNvPr>
          <p:cNvSpPr/>
          <p:nvPr/>
        </p:nvSpPr>
        <p:spPr>
          <a:xfrm>
            <a:off x="203715" y="313682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25D19D-7503-FA15-2B4E-E0B9D6FAA7C9}"/>
              </a:ext>
            </a:extLst>
          </p:cNvPr>
          <p:cNvSpPr/>
          <p:nvPr/>
        </p:nvSpPr>
        <p:spPr>
          <a:xfrm>
            <a:off x="203715" y="3535596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공장 에너지관리 시스템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(FEMS) </a:t>
            </a: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서비스는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에너지 관련 데이터의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 및 분석을 통하여 에너지 수요를 예측하고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이를 활용하여 에너지 효율을 향상시키고 에너지를 절감시키는 기능을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BDDA0A-CBE5-0157-A1D7-673DDBFC6F7B}"/>
              </a:ext>
            </a:extLst>
          </p:cNvPr>
          <p:cNvSpPr/>
          <p:nvPr/>
        </p:nvSpPr>
        <p:spPr>
          <a:xfrm>
            <a:off x="224696" y="4541555"/>
            <a:ext cx="651167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FEMS Service</a:t>
            </a: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운영사양</a:t>
            </a:r>
            <a:endParaRPr lang="en-US" altLang="ko-KR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: Intel i9 10900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RAM :DDR4 64G(16G*4)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SSD 512G Samsung 860Pro *4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OS : Windows 10 Pro 64bit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한글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652F36-F6B4-9B68-E7A7-50E07C1571A0}"/>
              </a:ext>
            </a:extLst>
          </p:cNvPr>
          <p:cNvSpPr/>
          <p:nvPr/>
        </p:nvSpPr>
        <p:spPr>
          <a:xfrm>
            <a:off x="201531" y="6071585"/>
            <a:ext cx="6511678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– FEMS Service Architecture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F3B8F-D082-40C6-2E2E-B843F81A2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1" y="6132866"/>
            <a:ext cx="6633071" cy="31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4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70091A-C710-0F03-8D98-532D9C37264E}"/>
              </a:ext>
            </a:extLst>
          </p:cNvPr>
          <p:cNvSpPr txBox="1"/>
          <p:nvPr/>
        </p:nvSpPr>
        <p:spPr>
          <a:xfrm>
            <a:off x="433114" y="284559"/>
            <a:ext cx="64248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공장 에너지관리 시스템</a:t>
            </a:r>
            <a:r>
              <a:rPr lang="en-US" altLang="ko-KR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b="1" spc="-150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서비스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059F32-715A-B925-D834-96848053FDB0}"/>
              </a:ext>
            </a:extLst>
          </p:cNvPr>
          <p:cNvSpPr/>
          <p:nvPr/>
        </p:nvSpPr>
        <p:spPr>
          <a:xfrm>
            <a:off x="203714" y="28455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3240" y="944618"/>
            <a:ext cx="6523120" cy="1590233"/>
            <a:chOff x="213240" y="944618"/>
            <a:chExt cx="6523120" cy="15902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30" y="944619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에너지 사용현황 모니터링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5" y="1185727"/>
              <a:ext cx="44215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실시간 에너지 현황과 요금 적용 전력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계약전력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최대 수요전력을 비교하여 년간 발생하는 전력 기본요금을 관리할 수 있도록 지원해주며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현재 가장 많은 전력을 사용하는 설비와 주간 사용량 현황을 한눈에  알 수 있도록 시각화 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240" y="944618"/>
              <a:ext cx="2136290" cy="159023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16445" y="3020724"/>
            <a:ext cx="6534562" cy="1590232"/>
            <a:chOff x="216445" y="3047217"/>
            <a:chExt cx="6534562" cy="15902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503077" y="3047217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전력 계통 현황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29452" y="3288325"/>
              <a:ext cx="44215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실시간 에너지 사용현황과 그 세부 현황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역률 현황을 확인할 수 있으며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그 부분 합을 기준으로 전력 사용 현황을 확인할 수 있도록 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특정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Point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의 에너지 과다 사용을 파악할 수 있으며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지속적인 문제 발생시 교체대상으로 지정이 가능합니다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45" y="3047217"/>
              <a:ext cx="2147732" cy="159023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18362" y="7109239"/>
            <a:ext cx="6532645" cy="1590233"/>
            <a:chOff x="218362" y="7259714"/>
            <a:chExt cx="6532645" cy="159023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503077" y="7259715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전기요금 이력 조회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29452" y="7500823"/>
              <a:ext cx="442155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공장 전체의 부하와 요금제를 기준으로 시간대별 전기요금을 분석 조회 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전일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전월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전년 동월 시간대별 전기요금을 비교 분석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362" y="7259714"/>
              <a:ext cx="2145815" cy="159023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19650" y="5063701"/>
            <a:ext cx="6531357" cy="1592794"/>
            <a:chOff x="219650" y="5311865"/>
            <a:chExt cx="6531357" cy="159279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503077" y="5311866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최대수요전력 추세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29452" y="5552974"/>
              <a:ext cx="442155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사업장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/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공장 등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15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분 단위 전력 사용현황을 기준으로 최대 수요 전력을 예측합니다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최대 수요 전력 예측을 통하여 사전에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Peak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요금 발생을 예방관리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650" y="5311865"/>
              <a:ext cx="2144528" cy="1592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56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03714" y="3007895"/>
            <a:ext cx="6532645" cy="1566119"/>
            <a:chOff x="203714" y="3529075"/>
            <a:chExt cx="6532645" cy="15661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29" y="3529076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부하 예측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4" y="3775297"/>
              <a:ext cx="442155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공장 에너지 사용량 패턴 분석을 통하여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에너지 사용 데이터를 활용하여 각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패턴별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에너지 사용 예측 기능을 제공하며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예측된 부하를 기준으로 에너지 사용 계획을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714" y="3529075"/>
              <a:ext cx="2134373" cy="1566119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203715" y="5071170"/>
            <a:ext cx="6532644" cy="1590233"/>
            <a:chOff x="203715" y="5476924"/>
            <a:chExt cx="6532644" cy="15902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29" y="5476925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전체 </a:t>
              </a:r>
              <a:r>
                <a:rPr lang="ko-KR" altLang="en-US" sz="1600" b="1" spc="-15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계측기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현황 조회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4" y="5718033"/>
              <a:ext cx="442155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공장에 설치된 모든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계측기의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이상 유무 현황을 조회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특정 오류 이벤트 발생 시 이벤트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알람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이력을 통해 조회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715" y="5476924"/>
              <a:ext cx="2134372" cy="159023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01795" y="905040"/>
            <a:ext cx="6523122" cy="1605699"/>
            <a:chOff x="201795" y="1541646"/>
            <a:chExt cx="6523122" cy="16056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76987" y="1581227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그룹별 전력 사용 현황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03362" y="1822335"/>
              <a:ext cx="442155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설치된 모든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계측기를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여러 형태로 그룹화 하여 등록 관리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그룹별 시간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/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일간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/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월간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/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년간 전력 사용 현황을 조회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1929A46-682B-5FB3-F949-14F21547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1795" y="1541646"/>
              <a:ext cx="2136291" cy="160569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216825" y="7192648"/>
            <a:ext cx="6532645" cy="1598839"/>
            <a:chOff x="203714" y="6999478"/>
            <a:chExt cx="6532645" cy="1598839"/>
          </a:xfrm>
        </p:grpSpPr>
        <p:grpSp>
          <p:nvGrpSpPr>
            <p:cNvPr id="35" name="그룹 34"/>
            <p:cNvGrpSpPr/>
            <p:nvPr/>
          </p:nvGrpSpPr>
          <p:grpSpPr>
            <a:xfrm>
              <a:off x="2314804" y="7008085"/>
              <a:ext cx="4421555" cy="1293704"/>
              <a:chOff x="2314804" y="7008085"/>
              <a:chExt cx="4421555" cy="129370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70091A-C710-0F03-8D98-532D9C37264E}"/>
                  </a:ext>
                </a:extLst>
              </p:cNvPr>
              <p:cNvSpPr txBox="1"/>
              <p:nvPr/>
            </p:nvSpPr>
            <p:spPr>
              <a:xfrm>
                <a:off x="2488429" y="7008085"/>
                <a:ext cx="36527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ko-KR" altLang="en-US" sz="1600" b="1" spc="-15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시간별</a:t>
                </a:r>
                <a:r>
                  <a:rPr lang="ko-KR" altLang="en-US" sz="1600" b="1" spc="-15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데이터 이력 관리</a:t>
                </a: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A0FBA33D-FD47-1CE8-D8D4-5BCADCA27580}"/>
                  </a:ext>
                </a:extLst>
              </p:cNvPr>
              <p:cNvSpPr/>
              <p:nvPr/>
            </p:nvSpPr>
            <p:spPr>
              <a:xfrm>
                <a:off x="2314804" y="7249193"/>
                <a:ext cx="4421555" cy="1052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52037" algn="just">
                  <a:lnSpc>
                    <a:spcPct val="130000"/>
                  </a:lnSpc>
                  <a:buClr>
                    <a:srgbClr val="FF0000"/>
                  </a:buClr>
                  <a:defRPr/>
                </a:pP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각 설비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, 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장비 및 </a:t>
                </a:r>
                <a:r>
                  <a:rPr lang="ko-KR" altLang="en-US" sz="1200" kern="0" dirty="0" err="1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계측기로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 부터 수집된 데이터를 원하는 데이터만 선택하여 분석 조회 할 수 있습니다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. 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수집되는 모든 데이터에 대하여 초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/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분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/15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분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/60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분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(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시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) 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기준으로 수집 정보를 그래프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, </a:t>
                </a:r>
                <a:r>
                  <a:rPr lang="ko-KR" altLang="en-US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테이블 형태로 조회 할 </a:t>
                </a:r>
                <a:r>
                  <a:rPr lang="ko-KR" altLang="en-US" sz="1200" kern="0" dirty="0" err="1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수있습니다</a:t>
                </a:r>
                <a:r>
                  <a:rPr lang="en-US" altLang="ko-KR" sz="1200" kern="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  <a:cs typeface="Traditional Arabic" pitchFamily="2" charset="-78"/>
                  </a:rPr>
                  <a:t>.</a:t>
                </a:r>
              </a:p>
            </p:txBody>
          </p: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C9F55C0-B579-9FB7-4F4B-6C34F6CE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714" y="6999478"/>
              <a:ext cx="2145815" cy="1598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7526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03714" y="921466"/>
            <a:ext cx="6521203" cy="1590233"/>
            <a:chOff x="203714" y="921466"/>
            <a:chExt cx="6521203" cy="15902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76987" y="921467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ko-KR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FEMS+ESS 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통합 관리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03362" y="1162575"/>
              <a:ext cx="44215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태양광발전 설비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에너지저장장치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(ESS),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전력변환장비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(PCS),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공기 압축기 등의 장비를 구비한 경우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효율적인 에너지 사용 및 비용 절감을 위한 태양광 발전 예측 및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충방전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자동스케줄 기능을 제공하며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그 스케줄에 따른 장비의 자동제어기능을 제공합니다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.(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단 태양광발전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,ESS,PCS,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설비 설치비용 별도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)</a:t>
              </a: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/>
            <a:srcRect l="980" t="26576" r="22371" b="8203"/>
            <a:stretch/>
          </p:blipFill>
          <p:spPr>
            <a:xfrm>
              <a:off x="203714" y="921466"/>
              <a:ext cx="2134373" cy="159023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203714" y="2943813"/>
            <a:ext cx="6532645" cy="1591152"/>
            <a:chOff x="203714" y="2868396"/>
            <a:chExt cx="6532645" cy="159115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29" y="2869316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메인 제어판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4" y="3110424"/>
              <a:ext cx="4421555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ESS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운영 스케줄을 자동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수동으로 관리 할 수 있으며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ESS, PCS ,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계측기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등을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On/Off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관리를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579" t="24727" r="21933" b="6889"/>
            <a:stretch/>
          </p:blipFill>
          <p:spPr>
            <a:xfrm>
              <a:off x="203714" y="2868396"/>
              <a:ext cx="2134373" cy="1591152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213239" y="4967079"/>
            <a:ext cx="6523120" cy="1591152"/>
            <a:chOff x="213239" y="4816245"/>
            <a:chExt cx="6523120" cy="15911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29" y="4817165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altLang="ko-KR" sz="1600" b="1" spc="-15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PCS,Bettery</a:t>
              </a:r>
              <a:r>
                <a:rPr lang="en-US" altLang="ko-KR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 </a:t>
              </a:r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상세 현황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4" y="5058273"/>
              <a:ext cx="4421555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PCS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와 </a:t>
              </a:r>
              <a:r>
                <a:rPr lang="en-US" altLang="ko-KR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Bettery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의 실시간 운영 상태를 확인 할 수 있으며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유효전력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전압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역률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전류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주파수 등 의 값을 실시간 확인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또한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PCS, </a:t>
              </a:r>
              <a:r>
                <a:rPr lang="en-US" altLang="ko-KR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Bettery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의 오류 상태를 확인 하여 고장의 원인을 신속히 파악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</a:t>
              </a: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3239" y="4817164"/>
              <a:ext cx="2136290" cy="1590233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240" y="4816245"/>
              <a:ext cx="2124847" cy="1574333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203714" y="7016952"/>
            <a:ext cx="6519534" cy="1603544"/>
            <a:chOff x="216825" y="7424774"/>
            <a:chExt cx="6519534" cy="160354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70091A-C710-0F03-8D98-532D9C37264E}"/>
                </a:ext>
              </a:extLst>
            </p:cNvPr>
            <p:cNvSpPr txBox="1"/>
            <p:nvPr/>
          </p:nvSpPr>
          <p:spPr>
            <a:xfrm>
              <a:off x="2488429" y="7424774"/>
              <a:ext cx="36527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ko-KR" altLang="en-US" sz="1600" b="1" spc="-15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요금제 관리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0FBA33D-FD47-1CE8-D8D4-5BCADCA27580}"/>
                </a:ext>
              </a:extLst>
            </p:cNvPr>
            <p:cNvSpPr/>
            <p:nvPr/>
          </p:nvSpPr>
          <p:spPr>
            <a:xfrm>
              <a:off x="2314804" y="7665882"/>
              <a:ext cx="442155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52037" algn="just">
                <a:lnSpc>
                  <a:spcPct val="130000"/>
                </a:lnSpc>
                <a:buClr>
                  <a:srgbClr val="FF0000"/>
                </a:buClr>
                <a:defRPr/>
              </a:pP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한국전기안전공사에서 시행되는 전기요금을 관리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전기요금 구분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기본요금을 저장하고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여름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가을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겨울철의 </a:t>
              </a:r>
              <a:r>
                <a:rPr lang="ko-KR" altLang="en-US" sz="1200" kern="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경부하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중간부하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,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최대부하의 요금을 설정 할 수 있습니다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현재 최대수요전력이 요금적용 전력을 초과한 경우 요금 적용 전력 값을 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Update </a:t>
              </a:r>
              <a:r>
                <a:rPr lang="ko-KR" altLang="en-US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합니다</a:t>
              </a:r>
              <a:r>
                <a:rPr lang="en-US" altLang="ko-KR" sz="1200" kern="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  <a:cs typeface="Traditional Arabic" pitchFamily="2" charset="-78"/>
                </a:rPr>
                <a:t>. </a:t>
              </a: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825" y="7448887"/>
              <a:ext cx="2121261" cy="1579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1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VCPS</a:t>
            </a:r>
            <a:r>
              <a:rPr lang="ko-KR" altLang="en-US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10295-173A-2F08-026D-669AC19DD916}"/>
              </a:ext>
            </a:extLst>
          </p:cNvPr>
          <p:cNvSpPr txBox="1"/>
          <p:nvPr/>
        </p:nvSpPr>
        <p:spPr>
          <a:xfrm>
            <a:off x="433115" y="3136825"/>
            <a:ext cx="42006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기반 적시생산 서비스란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E12C2-1158-C414-A3A7-35E401F14D64}"/>
              </a:ext>
            </a:extLst>
          </p:cNvPr>
          <p:cNvSpPr/>
          <p:nvPr/>
        </p:nvSpPr>
        <p:spPr>
          <a:xfrm>
            <a:off x="203715" y="313682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B4324-DB3B-DF7F-626C-125CBA21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011"/>
            <a:ext cx="6858000" cy="215155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7304EF-18C4-DECD-5602-762205541DEA}"/>
              </a:ext>
            </a:extLst>
          </p:cNvPr>
          <p:cNvSpPr/>
          <p:nvPr/>
        </p:nvSpPr>
        <p:spPr>
          <a:xfrm>
            <a:off x="203715" y="3535596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밸류</a:t>
            </a: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체인 기반 </a:t>
            </a:r>
            <a:r>
              <a:rPr lang="ko-KR" altLang="en-US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서비스는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자동차 부품제조 관련 데이터의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 및 분석을 통하여 생산계획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자재소요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품질 정보를 공유하고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검사정보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입고 연계를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활용하여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밸류체인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간의 생산 효율을 향상시키는 기능을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C8172F-463B-9AA3-E187-6929E4DF4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8" y="6461646"/>
            <a:ext cx="6259322" cy="276551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09092F-B3FC-4FE8-7550-4E12EEF03D8A}"/>
              </a:ext>
            </a:extLst>
          </p:cNvPr>
          <p:cNvSpPr/>
          <p:nvPr/>
        </p:nvSpPr>
        <p:spPr>
          <a:xfrm>
            <a:off x="224696" y="4541555"/>
            <a:ext cx="651167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Service</a:t>
            </a:r>
            <a:r>
              <a:rPr lang="ko-KR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운영사양</a:t>
            </a:r>
            <a:endParaRPr lang="en-US" altLang="ko-KR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: Intel i9 13900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RAM :DDR4 32G(16G*2)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SSD 512G Samsung 860Pro *4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OS : Windows 10 Pro 64bit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한글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90FB71-DF60-C6E3-78AE-F72778BC584C}"/>
              </a:ext>
            </a:extLst>
          </p:cNvPr>
          <p:cNvSpPr/>
          <p:nvPr/>
        </p:nvSpPr>
        <p:spPr>
          <a:xfrm>
            <a:off x="201531" y="6071585"/>
            <a:ext cx="6511678" cy="346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MOS – </a:t>
            </a:r>
            <a:r>
              <a:rPr lang="ko-KR" altLang="en-US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Service Architecture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052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C03FE6F-438A-07CC-9B9A-A30B5CE91A12}"/>
              </a:ext>
            </a:extLst>
          </p:cNvPr>
          <p:cNvSpPr/>
          <p:nvPr/>
        </p:nvSpPr>
        <p:spPr>
          <a:xfrm>
            <a:off x="206094" y="648679"/>
            <a:ext cx="6511678" cy="627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밸류체인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서비스는 생산계획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재고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품질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발주 정보를 연계하여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 현장의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Digital transformation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효율을 위한 변화를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83F2BF-5B67-7404-24B8-2378FDCC356D}"/>
              </a:ext>
            </a:extLst>
          </p:cNvPr>
          <p:cNvSpPr/>
          <p:nvPr/>
        </p:nvSpPr>
        <p:spPr>
          <a:xfrm>
            <a:off x="206094" y="4457275"/>
            <a:ext cx="6511678" cy="90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밸류체인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적시생산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서비스는 제조운영체제 기반의 특화 서비스와 연계되어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기반의 품질예측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공장 물류 자동화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3D Depth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금형식별 및 관리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스마트 비전검사 서비스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KPI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예측 서비스의 고도화 기능을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4A54588-0321-A142-82E9-985E2A5659CF}"/>
              </a:ext>
            </a:extLst>
          </p:cNvPr>
          <p:cNvGrpSpPr/>
          <p:nvPr/>
        </p:nvGrpSpPr>
        <p:grpSpPr>
          <a:xfrm>
            <a:off x="435490" y="1607384"/>
            <a:ext cx="6002190" cy="2386696"/>
            <a:chOff x="323659" y="1595833"/>
            <a:chExt cx="9296591" cy="4531882"/>
          </a:xfrm>
        </p:grpSpPr>
        <p:sp>
          <p:nvSpPr>
            <p:cNvPr id="34" name="오각형 18">
              <a:extLst>
                <a:ext uri="{FF2B5EF4-FFF2-40B4-BE49-F238E27FC236}">
                  <a16:creationId xmlns:a16="http://schemas.microsoft.com/office/drawing/2014/main" id="{A7DC0854-B713-EE44-A1E5-240F015CB232}"/>
                </a:ext>
              </a:extLst>
            </p:cNvPr>
            <p:cNvSpPr/>
            <p:nvPr/>
          </p:nvSpPr>
          <p:spPr>
            <a:xfrm>
              <a:off x="5588549" y="1595833"/>
              <a:ext cx="4031701" cy="415132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    MOS </a:t>
              </a:r>
              <a:r>
                <a:rPr lang="ko-KR" altLang="en-US" sz="7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적시생산 기반 </a:t>
              </a:r>
              <a:r>
                <a:rPr lang="ko-KR" altLang="en-US" sz="700" b="1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공급망</a:t>
              </a:r>
              <a:r>
                <a:rPr lang="ko-KR" altLang="en-US" sz="7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모델 구축</a:t>
              </a:r>
            </a:p>
          </p:txBody>
        </p:sp>
        <p:sp>
          <p:nvSpPr>
            <p:cNvPr id="35" name="오각형 19">
              <a:extLst>
                <a:ext uri="{FF2B5EF4-FFF2-40B4-BE49-F238E27FC236}">
                  <a16:creationId xmlns:a16="http://schemas.microsoft.com/office/drawing/2014/main" id="{9C39B76C-5EF3-684E-A2E4-7C505C4A3C7B}"/>
                </a:ext>
              </a:extLst>
            </p:cNvPr>
            <p:cNvSpPr/>
            <p:nvPr/>
          </p:nvSpPr>
          <p:spPr>
            <a:xfrm>
              <a:off x="3106174" y="1595835"/>
              <a:ext cx="3054287" cy="415132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MOS </a:t>
              </a:r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적시생산 서비스 활용</a:t>
              </a:r>
            </a:p>
          </p:txBody>
        </p:sp>
        <p:sp>
          <p:nvSpPr>
            <p:cNvPr id="36" name="오각형 20">
              <a:extLst>
                <a:ext uri="{FF2B5EF4-FFF2-40B4-BE49-F238E27FC236}">
                  <a16:creationId xmlns:a16="http://schemas.microsoft.com/office/drawing/2014/main" id="{DC50A18E-DB0E-E549-A8C9-6FB51887D615}"/>
                </a:ext>
              </a:extLst>
            </p:cNvPr>
            <p:cNvSpPr/>
            <p:nvPr/>
          </p:nvSpPr>
          <p:spPr>
            <a:xfrm>
              <a:off x="323659" y="1595835"/>
              <a:ext cx="3030101" cy="415130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MOS 7</a:t>
              </a:r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 서비스 구축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C58F3A-7CDD-084A-B9A3-4C236416A723}"/>
                </a:ext>
              </a:extLst>
            </p:cNvPr>
            <p:cNvSpPr/>
            <p:nvPr/>
          </p:nvSpPr>
          <p:spPr>
            <a:xfrm>
              <a:off x="507999" y="2317750"/>
              <a:ext cx="2628963" cy="3619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MOS 7</a:t>
              </a: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종 서비스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854F947-9B47-C649-855E-1186AEBDE6E7}"/>
                </a:ext>
              </a:extLst>
            </p:cNvPr>
            <p:cNvSpPr/>
            <p:nvPr/>
          </p:nvSpPr>
          <p:spPr>
            <a:xfrm>
              <a:off x="507999" y="2679700"/>
              <a:ext cx="2628963" cy="3194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4242EB-D759-9842-AADA-B6A1C6F40CBB}"/>
                </a:ext>
              </a:extLst>
            </p:cNvPr>
            <p:cNvSpPr txBox="1"/>
            <p:nvPr/>
          </p:nvSpPr>
          <p:spPr>
            <a:xfrm>
              <a:off x="508000" y="2679700"/>
              <a:ext cx="2127250" cy="35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35286CA-8A73-3245-9732-579A3C82A66A}"/>
                </a:ext>
              </a:extLst>
            </p:cNvPr>
            <p:cNvSpPr txBox="1"/>
            <p:nvPr/>
          </p:nvSpPr>
          <p:spPr>
            <a:xfrm>
              <a:off x="508000" y="2679700"/>
              <a:ext cx="2628962" cy="3448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800" b="1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공정이상서비스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적시생산 서비스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공장물류 자동화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에너지 관리 서비스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스마트 검사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KPI </a:t>
              </a: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성과 예측</a:t>
              </a: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marL="342900" indent="-342900">
                <a:buAutoNum type="arabicPeriod"/>
              </a:pPr>
              <a:r>
                <a:rPr lang="en-US" altLang="ko-KR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Smart Lean</a:t>
              </a:r>
            </a:p>
            <a:p>
              <a:pPr marL="342900" indent="-342900">
                <a:buAutoNum type="arabicPeriod"/>
              </a:pPr>
              <a:endParaRPr lang="en-US" altLang="ko-KR" sz="8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97740F9-F3EA-6443-911F-E30A9B148B59}"/>
                </a:ext>
              </a:extLst>
            </p:cNvPr>
            <p:cNvSpPr/>
            <p:nvPr/>
          </p:nvSpPr>
          <p:spPr>
            <a:xfrm>
              <a:off x="514350" y="3089089"/>
              <a:ext cx="2622612" cy="44200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2" name="이등변 삼각형 27">
              <a:extLst>
                <a:ext uri="{FF2B5EF4-FFF2-40B4-BE49-F238E27FC236}">
                  <a16:creationId xmlns:a16="http://schemas.microsoft.com/office/drawing/2014/main" id="{454DDBEA-887C-3444-BD50-B5002A3EDEE9}"/>
                </a:ext>
              </a:extLst>
            </p:cNvPr>
            <p:cNvSpPr/>
            <p:nvPr/>
          </p:nvSpPr>
          <p:spPr>
            <a:xfrm rot="5400000">
              <a:off x="3012579" y="3996246"/>
              <a:ext cx="743939" cy="18631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6B49CE-F14C-8342-98C0-471B08BBA080}"/>
                </a:ext>
              </a:extLst>
            </p:cNvPr>
            <p:cNvSpPr/>
            <p:nvPr/>
          </p:nvSpPr>
          <p:spPr>
            <a:xfrm>
              <a:off x="3638518" y="2317750"/>
              <a:ext cx="5880132" cy="3619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밸류체인</a:t>
              </a:r>
              <a:r>
                <a:rPr lang="ko-KR" altLang="en-US" sz="8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시스템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DE6A25B-1518-6340-AAAC-745819144B97}"/>
                </a:ext>
              </a:extLst>
            </p:cNvPr>
            <p:cNvSpPr/>
            <p:nvPr/>
          </p:nvSpPr>
          <p:spPr>
            <a:xfrm>
              <a:off x="3638518" y="2679700"/>
              <a:ext cx="5880132" cy="31940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EDC1B9-791A-9D44-93A6-6FC97ECFC0DC}"/>
                </a:ext>
              </a:extLst>
            </p:cNvPr>
            <p:cNvSpPr/>
            <p:nvPr/>
          </p:nvSpPr>
          <p:spPr>
            <a:xfrm>
              <a:off x="4165188" y="3277050"/>
              <a:ext cx="1797050" cy="2939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MOS</a:t>
              </a:r>
              <a:endParaRPr lang="ko-KR" altLang="en-US" sz="8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F3276CA-7296-D64D-9C58-AB02DE6A74E4}"/>
                </a:ext>
              </a:extLst>
            </p:cNvPr>
            <p:cNvSpPr/>
            <p:nvPr/>
          </p:nvSpPr>
          <p:spPr>
            <a:xfrm>
              <a:off x="4165188" y="3575996"/>
              <a:ext cx="1797050" cy="18473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29D3332-9177-974D-88A8-926C36DAB5B0}"/>
                </a:ext>
              </a:extLst>
            </p:cNvPr>
            <p:cNvSpPr/>
            <p:nvPr/>
          </p:nvSpPr>
          <p:spPr>
            <a:xfrm>
              <a:off x="4323938" y="3762331"/>
              <a:ext cx="1434688" cy="2640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생산계획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170915B-DFEA-B544-8F94-7EE1BFF52E56}"/>
                </a:ext>
              </a:extLst>
            </p:cNvPr>
            <p:cNvSpPr/>
            <p:nvPr/>
          </p:nvSpPr>
          <p:spPr>
            <a:xfrm>
              <a:off x="4323938" y="4189615"/>
              <a:ext cx="1434688" cy="2640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품질관리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F24D2F3-940B-FC40-8C30-C35BC3C150C3}"/>
                </a:ext>
              </a:extLst>
            </p:cNvPr>
            <p:cNvSpPr/>
            <p:nvPr/>
          </p:nvSpPr>
          <p:spPr>
            <a:xfrm>
              <a:off x="4323938" y="4594181"/>
              <a:ext cx="1434688" cy="2640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재고관리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91DA7F-64DB-9B45-A077-03CBDB3F14E4}"/>
                </a:ext>
              </a:extLst>
            </p:cNvPr>
            <p:cNvSpPr/>
            <p:nvPr/>
          </p:nvSpPr>
          <p:spPr>
            <a:xfrm>
              <a:off x="4323938" y="4973840"/>
              <a:ext cx="1434688" cy="26401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발주 정보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9CAEA5E-628F-1A48-9400-DA7F8276FE48}"/>
                </a:ext>
              </a:extLst>
            </p:cNvPr>
            <p:cNvSpPr/>
            <p:nvPr/>
          </p:nvSpPr>
          <p:spPr>
            <a:xfrm>
              <a:off x="7475374" y="4220163"/>
              <a:ext cx="1434688" cy="3291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납품관리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F5346A1-E7EF-F642-82CE-F17FD0617E5C}"/>
                </a:ext>
              </a:extLst>
            </p:cNvPr>
            <p:cNvSpPr/>
            <p:nvPr/>
          </p:nvSpPr>
          <p:spPr>
            <a:xfrm>
              <a:off x="7475374" y="2956700"/>
              <a:ext cx="1434688" cy="3533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생산실적관리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4747CEA-39A6-FD42-82E2-4D6A2BC5FC83}"/>
                </a:ext>
              </a:extLst>
            </p:cNvPr>
            <p:cNvSpPr/>
            <p:nvPr/>
          </p:nvSpPr>
          <p:spPr>
            <a:xfrm>
              <a:off x="7466408" y="3575996"/>
              <a:ext cx="1434688" cy="32632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출하관리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259DC95-CCAE-8743-8075-139064ED124C}"/>
                </a:ext>
              </a:extLst>
            </p:cNvPr>
            <p:cNvSpPr/>
            <p:nvPr/>
          </p:nvSpPr>
          <p:spPr>
            <a:xfrm>
              <a:off x="7475374" y="4838701"/>
              <a:ext cx="1434688" cy="3093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시험성적서 관리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32FD2E-E0E5-3C47-A878-EF4210D8B564}"/>
                </a:ext>
              </a:extLst>
            </p:cNvPr>
            <p:cNvSpPr/>
            <p:nvPr/>
          </p:nvSpPr>
          <p:spPr>
            <a:xfrm>
              <a:off x="7466408" y="5435601"/>
              <a:ext cx="1434688" cy="33725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입고관리</a:t>
              </a:r>
            </a:p>
          </p:txBody>
        </p:sp>
        <p:sp>
          <p:nvSpPr>
            <p:cNvPr id="56" name="이등변 삼각형 48">
              <a:extLst>
                <a:ext uri="{FF2B5EF4-FFF2-40B4-BE49-F238E27FC236}">
                  <a16:creationId xmlns:a16="http://schemas.microsoft.com/office/drawing/2014/main" id="{58F422FC-E416-DD48-85E6-443AE7C132BB}"/>
                </a:ext>
              </a:extLst>
            </p:cNvPr>
            <p:cNvSpPr/>
            <p:nvPr/>
          </p:nvSpPr>
          <p:spPr>
            <a:xfrm rot="10800000">
              <a:off x="7987475" y="3383843"/>
              <a:ext cx="371972" cy="9315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7" name="이등변 삼각형 49">
              <a:extLst>
                <a:ext uri="{FF2B5EF4-FFF2-40B4-BE49-F238E27FC236}">
                  <a16:creationId xmlns:a16="http://schemas.microsoft.com/office/drawing/2014/main" id="{E3D3FE89-EB0F-5D44-82DB-D08B5F476815}"/>
                </a:ext>
              </a:extLst>
            </p:cNvPr>
            <p:cNvSpPr/>
            <p:nvPr/>
          </p:nvSpPr>
          <p:spPr>
            <a:xfrm rot="10800000">
              <a:off x="8006732" y="4039967"/>
              <a:ext cx="371972" cy="9315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8" name="이등변 삼각형 50">
              <a:extLst>
                <a:ext uri="{FF2B5EF4-FFF2-40B4-BE49-F238E27FC236}">
                  <a16:creationId xmlns:a16="http://schemas.microsoft.com/office/drawing/2014/main" id="{77E03B61-9DE3-FB4F-81F6-1B16823344DF}"/>
                </a:ext>
              </a:extLst>
            </p:cNvPr>
            <p:cNvSpPr/>
            <p:nvPr/>
          </p:nvSpPr>
          <p:spPr>
            <a:xfrm rot="10800000">
              <a:off x="8006732" y="4634712"/>
              <a:ext cx="371972" cy="9315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59" name="이등변 삼각형 51">
              <a:extLst>
                <a:ext uri="{FF2B5EF4-FFF2-40B4-BE49-F238E27FC236}">
                  <a16:creationId xmlns:a16="http://schemas.microsoft.com/office/drawing/2014/main" id="{69FDEA68-CC41-C449-8463-439708B7EED4}"/>
                </a:ext>
              </a:extLst>
            </p:cNvPr>
            <p:cNvSpPr/>
            <p:nvPr/>
          </p:nvSpPr>
          <p:spPr>
            <a:xfrm rot="10800000">
              <a:off x="8006732" y="5271592"/>
              <a:ext cx="371972" cy="9315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  <p:sp>
          <p:nvSpPr>
            <p:cNvPr id="60" name="덧셈 기호 14">
              <a:extLst>
                <a:ext uri="{FF2B5EF4-FFF2-40B4-BE49-F238E27FC236}">
                  <a16:creationId xmlns:a16="http://schemas.microsoft.com/office/drawing/2014/main" id="{1C97DA94-0048-C84D-A333-62EC8CC6FB15}"/>
                </a:ext>
              </a:extLst>
            </p:cNvPr>
            <p:cNvSpPr/>
            <p:nvPr/>
          </p:nvSpPr>
          <p:spPr>
            <a:xfrm>
              <a:off x="6363449" y="3885905"/>
              <a:ext cx="816534" cy="748807"/>
            </a:xfrm>
            <a:prstGeom prst="mathPlus">
              <a:avLst>
                <a:gd name="adj1" fmla="val 99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6E7FE77-CD68-8149-9E9E-D9DECE31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6" y="5486874"/>
            <a:ext cx="6599941" cy="35726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0301B6-AD1F-1ABE-56D4-A7AE1FF56769}"/>
              </a:ext>
            </a:extLst>
          </p:cNvPr>
          <p:cNvSpPr txBox="1"/>
          <p:nvPr/>
        </p:nvSpPr>
        <p:spPr>
          <a:xfrm>
            <a:off x="558606" y="279767"/>
            <a:ext cx="42006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밸류체인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간 제조현장 정보 공유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F9777C-C6C9-FA59-0397-C2E06E6A4904}"/>
              </a:ext>
            </a:extLst>
          </p:cNvPr>
          <p:cNvSpPr/>
          <p:nvPr/>
        </p:nvSpPr>
        <p:spPr>
          <a:xfrm>
            <a:off x="329206" y="279767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63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Private 5G MEC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6E870-B1B2-C301-E784-DB95ABE450B4}"/>
              </a:ext>
            </a:extLst>
          </p:cNvPr>
          <p:cNvSpPr/>
          <p:nvPr/>
        </p:nvSpPr>
        <p:spPr>
          <a:xfrm>
            <a:off x="203716" y="3400187"/>
            <a:ext cx="6511678" cy="5388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 현장에서 무선 기술은 생산설비의 운용과 관리에 유연함을 제공할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예를 들어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AMR(Autonomous Mobile Robots)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같은 이동체를 운용하는 현장이나 물류로봇이 활용되는 현장에서는 이동체를 실시간으로 감시하고 전체적으로 관리하기 위해 무선 기술이 필요합니다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만일 생산 라인의 변경이나 재조합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설비의 증설이 빈번하다면 무선 기술이 이러한 변경에 더 많은 자유도를 제공할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하지만 일반적으로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IT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네트워크 망으로 널리 사용되는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WIFI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와 같은 무선 기술은 생산 현장에서 사용하기에는 적절하지 않습니다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 현장에서는 발생되는 모든 데이터가 제한된 시간 안에 반드시 전달이 완료 되어야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데이터의 전송이 반드시 수행되어야 한다는 신뢰성도 중요하지만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제한된 시간 안에 전송되어야 한다는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저지연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성능도 중요한 요소입니다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 설비들은 언제나 서로 연결되어 동작하며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제한된 시간 내에 교환되지 못하는 데이터는 생선 전체 프로세스에 큰 영향을 미치기 때문입니다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무선의 커버리지도 중요한 요소가 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매우 넓은 면적의 생산 시설에서 무선 네트워크가 넓은 범위를 커버하지 못한다면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네트워크 경계를 이동하는 과정에서 데이터의 지연이 발생하거나 데이터 전송 장애가 발생할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생산 현장에는 열악한 환경에서도 신뢰성을 보장하는 무선기술이 필요합니다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10295-173A-2F08-026D-669AC19DD916}"/>
              </a:ext>
            </a:extLst>
          </p:cNvPr>
          <p:cNvSpPr txBox="1"/>
          <p:nvPr/>
        </p:nvSpPr>
        <p:spPr>
          <a:xfrm>
            <a:off x="433115" y="3136825"/>
            <a:ext cx="34120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생산 현장의 무선기술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E12C2-1158-C414-A3A7-35E401F14D64}"/>
              </a:ext>
            </a:extLst>
          </p:cNvPr>
          <p:cNvSpPr/>
          <p:nvPr/>
        </p:nvSpPr>
        <p:spPr>
          <a:xfrm>
            <a:off x="203715" y="313682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B4324-DB3B-DF7F-626C-125CBA21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011"/>
            <a:ext cx="6858000" cy="21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38522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도입 기대효과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0EE67-834B-869C-8E54-6089BFE0CFEC}"/>
              </a:ext>
            </a:extLst>
          </p:cNvPr>
          <p:cNvSpPr txBox="1"/>
          <p:nvPr/>
        </p:nvSpPr>
        <p:spPr>
          <a:xfrm>
            <a:off x="433113" y="694150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기술 의존성을 낮출 수 있습니다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28D6A6-F6FC-F2B7-AA20-B5342B982521}"/>
              </a:ext>
            </a:extLst>
          </p:cNvPr>
          <p:cNvSpPr/>
          <p:nvPr/>
        </p:nvSpPr>
        <p:spPr>
          <a:xfrm>
            <a:off x="203716" y="928902"/>
            <a:ext cx="651167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간단한 솔루션을 추가 도입하고자 할 때 기존에 설치된 시스템과의 호환성 문제로 어려움을 경험하는 기업이 많습니다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이미 설치된 솔루션에 따라 기술적인 제약을 받는다면 지속적으로 경쟁력 있는 생산 시스템을 구축하는데 많은 제한을 받습니다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제조운영체제는 글로벌 표준 기술을 기반으로 제작된 제조 데이터 활용 플랫폼으로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특정 공급기업에 기술적으로 종속되는 부분을 최소화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4D22B-C621-7F64-7EDF-2061F7157DCE}"/>
              </a:ext>
            </a:extLst>
          </p:cNvPr>
          <p:cNvSpPr txBox="1"/>
          <p:nvPr/>
        </p:nvSpPr>
        <p:spPr>
          <a:xfrm>
            <a:off x="438028" y="2891663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 데이터의 체계적 관리가 가능합니다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CC02D-DF60-3E55-3B58-ADC5F6EC174D}"/>
              </a:ext>
            </a:extLst>
          </p:cNvPr>
          <p:cNvSpPr/>
          <p:nvPr/>
        </p:nvSpPr>
        <p:spPr>
          <a:xfrm>
            <a:off x="208631" y="3126415"/>
            <a:ext cx="6511678" cy="314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현장의 데이터에 대한 정보를 쉽게 확인하지 못해 어려움을 경험하는 기업이 많습니다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도입하고자 하는 솔루션과 현장의 데이터를 연결하고자 하나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실제 현장을 구축했던 엔지니어가 없으면 데이터 확인이 불가능하거나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갱신되지 않은 이전 문서들로 인해 데이터 연결에 어려움을 겪으시는 기업을 많이 만나게 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담당 엔지니어만 확인할 수 있는 데이터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어떤 의미인지 확인이 불가능한 수치화된 정보들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그리고 일부분만 문서화된 자료들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이러한 데이터 관리는 새로운 솔루션 도입 비용을 상승시키고 어렵게 하는 주요한 원인들입니다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제조운영체제는 제조 자산의 모든 데이터를 구조화하여 표현하는 글로벌 표준 기술인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을 사용하여 현장의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관리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현장의 모든 데이터는 하나 하나마다 사람이 이해할 수 있는 설명과 부가정보가 일관된 형태로 결합되어 관리되고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데이터와 데이터의 상관 관계도 함께 관리됩니다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970BB3-A4F2-0C85-22EE-31C63A6F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7" y="6528619"/>
            <a:ext cx="6342612" cy="25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3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3147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생산 현장에 적용되는 통신기술의 가장 중요한 특성이자 요구사항은 데이터 전송의 실시간성과 함께 높은 데이터 신뢰성을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“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보장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“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해야 한다는 것입니다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무선통신은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초고신뢰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저지연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(URLLC: Ultra Reliable and Low Latency Communication)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특성은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1ms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이내의 데이터 전송 지연시간과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10</a:t>
            </a:r>
            <a:r>
              <a:rPr lang="en-US" altLang="ko-KR" sz="1400" kern="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-5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수준의 패킷 오류율을 보장하여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생산 현장의 높은 데이터 통신 요구사항을 만족시킬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  <a:sym typeface="Wingdings" panose="05000000000000000000" pitchFamily="2" charset="2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 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기술은 이전세대 기술인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LTE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에 비해 더욱 빠른 통신 속도를 제공하는 동시에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URLLC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를 지원하여 생산 현장에 적용하기 적합합니다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또한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WIFI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와 같은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IT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네트워크와는 달리 데이터의 지연시간을 설계한 수준 이하로 보장할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로밍이 가능하여 넓은 현장 전역을 쉽게 커버할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  <a:sym typeface="Wingdings" panose="05000000000000000000" pitchFamily="2" charset="2"/>
              </a:rPr>
              <a:t>.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무선통신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34AC64-4DB6-2D62-B2F2-EED55260C800}"/>
              </a:ext>
            </a:extLst>
          </p:cNvPr>
          <p:cNvSpPr/>
          <p:nvPr/>
        </p:nvSpPr>
        <p:spPr>
          <a:xfrm>
            <a:off x="195476" y="4847737"/>
            <a:ext cx="651167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5G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특화망이란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기존의 통신사업자가 아닌 일반 기업도 필요에 따라 주파수를 할당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지정받아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제한된 구역 내에서 자체 통신망을 구축해 사용할 수 있도록 하는 소규모 네트워크 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대한민국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과기정통부에서는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2021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10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28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4720MHz ~ 4820MHz (100MHz), 28.9GHz ~ 29.5GHz (600MHz)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대역으로 지정하여 개방하였는데 이를 이음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라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B8948-90C3-4062-E2B3-EDC9368E4872}"/>
              </a:ext>
            </a:extLst>
          </p:cNvPr>
          <p:cNvSpPr txBox="1"/>
          <p:nvPr/>
        </p:nvSpPr>
        <p:spPr>
          <a:xfrm>
            <a:off x="424875" y="4584375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특화망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이음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5G)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이란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8EABBF-53D2-D767-DD19-9A4202A2AA16}"/>
              </a:ext>
            </a:extLst>
          </p:cNvPr>
          <p:cNvSpPr/>
          <p:nvPr/>
        </p:nvSpPr>
        <p:spPr>
          <a:xfrm>
            <a:off x="195475" y="4584375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56FB2-2AB0-E9DC-F48D-A77C49B2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5" y="6777571"/>
            <a:ext cx="6249261" cy="204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0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DF3673-83D4-574C-D8AC-49C236A557FE}"/>
              </a:ext>
            </a:extLst>
          </p:cNvPr>
          <p:cNvSpPr/>
          <p:nvPr/>
        </p:nvSpPr>
        <p:spPr>
          <a:xfrm>
            <a:off x="203716" y="456954"/>
            <a:ext cx="651167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MEC(Multi-access Edge Computing)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는 데이터가 발생된 생산 현장에서 바로 데이터를 처리하여 처리 지연시간을 단축할 수 있도록 하는 에지 서버를 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특화망이 적용된 생산 현장에서 제조 어플리케이션을 배포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실행할 수 있도록 가상환경 및 오케스트레이션 기능을 제공하는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MEC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플랫폼을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5G MEC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위한 하드웨어 운영사양은 아래와 같습니다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FDDE3-109C-9A83-01D4-6FA04EFDCCE1}"/>
              </a:ext>
            </a:extLst>
          </p:cNvPr>
          <p:cNvSpPr txBox="1"/>
          <p:nvPr/>
        </p:nvSpPr>
        <p:spPr>
          <a:xfrm>
            <a:off x="433115" y="193592"/>
            <a:ext cx="47246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MEC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5E3F7-C7BA-CB7C-EB76-270949D721EF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68B2E998-238F-5DDA-A020-554BC37AD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15" y="3375509"/>
            <a:ext cx="6104061" cy="2483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BC58302-DC5F-02CE-A719-9D9163391E16}"/>
              </a:ext>
            </a:extLst>
          </p:cNvPr>
          <p:cNvSpPr/>
          <p:nvPr/>
        </p:nvSpPr>
        <p:spPr>
          <a:xfrm>
            <a:off x="469120" y="2001459"/>
            <a:ext cx="5854308" cy="118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CPU : X86 12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코어 이상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메모리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32GB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이상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디스크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500GB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SSD,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1TB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HDD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이상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-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네트워크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: dual 1Gb LAN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이상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813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DF3673-83D4-574C-D8AC-49C236A557FE}"/>
              </a:ext>
            </a:extLst>
          </p:cNvPr>
          <p:cNvSpPr/>
          <p:nvPr/>
        </p:nvSpPr>
        <p:spPr>
          <a:xfrm>
            <a:off x="203716" y="456954"/>
            <a:ext cx="6511678" cy="202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5G MEC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에서는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에릭슨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사에서 발표한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솔루션인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EP5G(Ericsson Private 5G)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코어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API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연동하여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QoS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모니터링하는 기능을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구성된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APN(Access </a:t>
            </a:r>
            <a:r>
              <a:rPr lang="en-US" altLang="ko-KR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PointName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등록된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UE(User Equipment)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의 정보를 확인하고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Latency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Data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Usage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포함한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QoS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관련 주요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상태값들을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모니터링 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이러한 기능은 현장에 구축된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시스템 및 해당 시스템의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API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개방 정책에 따라 구현 가능한 범위가 달라질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시스템에 따라 별도 개발이 필요할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FDDE3-109C-9A83-01D4-6FA04EFDCCE1}"/>
              </a:ext>
            </a:extLst>
          </p:cNvPr>
          <p:cNvSpPr txBox="1"/>
          <p:nvPr/>
        </p:nvSpPr>
        <p:spPr>
          <a:xfrm>
            <a:off x="433115" y="193592"/>
            <a:ext cx="53869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네트워크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QoS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감시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에릭슨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EP5G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5E3F7-C7BA-CB7C-EB76-270949D721EF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BCFB39-5D30-9764-AC5E-AD87E342F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34"/>
          <a:stretch/>
        </p:blipFill>
        <p:spPr>
          <a:xfrm>
            <a:off x="338248" y="2654698"/>
            <a:ext cx="6250857" cy="31677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FD6DB3-AF00-B89F-B531-901B4FD88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8" y="5925619"/>
            <a:ext cx="6250857" cy="300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51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References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64A0BBF6-155A-1F68-461A-7CC727EA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88"/>
            <a:ext cx="6858000" cy="2151557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06DB78F-FE2D-F622-488C-3962E7CDBC0F}"/>
              </a:ext>
            </a:extLst>
          </p:cNvPr>
          <p:cNvSpPr/>
          <p:nvPr/>
        </p:nvSpPr>
        <p:spPr>
          <a:xfrm>
            <a:off x="189428" y="3446367"/>
            <a:ext cx="6511678" cy="398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IIC (Industrial Internet Consortium,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산업 인터넷 컨소시엄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2014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ATT, Cisco, GE, IBM,Intel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에 의해 미국에서 출범한 국제적인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비영리  단체로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산업인터넷의 공통 아키텍처와 상호운용성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(interoperability),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그리고 개방형 표준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(open standards)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사용하여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새로운 기술과 아이디어의 산업적용 사례와 실제 응용 프로그램에 대한 모범 사례를 선별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시험하여 산업 인터넷의 성장을 촉진하고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IIC TEST Drive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란 파일럿 프로젝트를 대상으로 기술을 도입한 수요기업이 새로운 혁신 기술을 적용하여 그 효과를 경험하고 그 기술이 현장에서 실증되었음을 인증하는 제도로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새로운 기술이 현장에 적용된 사례를 대상으로 심사를 진행하는 제도입니다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2023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7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월 개최된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IIC DRIVE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리뷰 미팅에서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기술과 디지털 트윈 기반의 제조운영체제가 적용된 생산 공정에 대해 심사가 진행되었으며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새로운 기술이 현장에서 의미있는 효과를 만들어 냈다는 평가를 받아 심사위원 만장일치로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IIC TEST DRIVE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로 채택되었습니다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44B3F7D-E3EF-9CF9-3872-861F5C87B4C2}"/>
              </a:ext>
            </a:extLst>
          </p:cNvPr>
          <p:cNvSpPr txBox="1"/>
          <p:nvPr/>
        </p:nvSpPr>
        <p:spPr>
          <a:xfrm>
            <a:off x="433115" y="3154429"/>
            <a:ext cx="3295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IIC TEST DRIVE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등재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267C282-AF80-8AEF-C8E4-DC5ABA6540A7}"/>
              </a:ext>
            </a:extLst>
          </p:cNvPr>
          <p:cNvSpPr/>
          <p:nvPr/>
        </p:nvSpPr>
        <p:spPr>
          <a:xfrm>
            <a:off x="203715" y="315442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8C642E-C70E-C1D0-45DA-3E84B9F8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811" y="8240134"/>
            <a:ext cx="2762189" cy="91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6DF3673-83D4-574C-D8AC-49C236A557FE}"/>
              </a:ext>
            </a:extLst>
          </p:cNvPr>
          <p:cNvSpPr/>
          <p:nvPr/>
        </p:nvSpPr>
        <p:spPr>
          <a:xfrm>
            <a:off x="203716" y="456954"/>
            <a:ext cx="6511678" cy="5388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이 사례는 경남제조산업단지에 위치한 자동차 부품 생산 클러스터의 자동차 부품 생산 라인에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기술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그리고 디지털 트윈 기술을 기반으로 하는 제조운영체제를 적용한 사례입니다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기술은 공장 환경에서도 낮은 지연시간과 신뢰성있는 데이터 교환을 보장하는 동시에 이동성을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디지털 트윈 기반의 제조운영체제는 복잡한 공장 환경의 많은 설비들을 자산 단위로 관리할 수 있도록 해 주는 동시에 표준화된 데이터를 쉽게 활용할 수 있도록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이 사례에서는 에릭슨사의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 전용 솔루션과 제조운영체제 솔루션을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UP375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라는 볼조인트 생산 라인에 적용하여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생산라인의 모든 데이터와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AMR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과 같은 이동체의 데이터 등을 하나로 통합 관리하였습니다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또한 공장 내에서 직접 관리하기 어려운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자체의 정보를 디지털 트윈 기술을 활용하여 조금 더 편리하게 관리할 수 있는 방법도 적용하였습니다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와 제조운영체의 통합 운영을 위해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5G-MEC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 적용하였습니다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무선기술을 적용하여 생산제품 변경 또는 생산일정 변경 등으로 설비의 이설시 네트워크 설정과 변경에 소요되는 시간과 절차가 간소화되었고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제조운영체제 솔루션 사용하여 데이터를 표준화하여 활용할 수 있게 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또한 디지털 트윈 기술을 확장하여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5G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네트워크의 품질과 운영상태를 공장 자체적으로 쉽게 확인할 수 있게 되었습니다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(7.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Private 5G MEC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참조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FDDE3-109C-9A83-01D4-6FA04EFDCCE1}"/>
              </a:ext>
            </a:extLst>
          </p:cNvPr>
          <p:cNvSpPr txBox="1"/>
          <p:nvPr/>
        </p:nvSpPr>
        <p:spPr>
          <a:xfrm>
            <a:off x="433115" y="193592"/>
            <a:ext cx="56533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자동차부품 제조사 공장의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5G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네트워크 구축 사례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75E3F7-C7BA-CB7C-EB76-270949D721EF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3F22E5-9BFB-95DD-8DC1-4E4673C8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14" y="5965202"/>
            <a:ext cx="6349705" cy="314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91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7CA199E-DD69-3CA5-20BE-7BDE0678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672" y="8650058"/>
            <a:ext cx="1156043" cy="4337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A1DAD2-DA5A-161C-14D0-8A184D8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69" y="8572523"/>
            <a:ext cx="1032715" cy="58884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F72CEF-4630-5CE9-767A-A1F342D8C3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327" y="4040639"/>
            <a:ext cx="2945099" cy="58533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3710EDC-81ED-3374-97C2-C755C3B3B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240" y="8141306"/>
            <a:ext cx="1032999" cy="2937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90A9F23-89FB-EBA7-4A1A-5EAA64BA6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703" y="8680016"/>
            <a:ext cx="831504" cy="37385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51B091C-2159-780E-F7F9-10C7C0290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9906" y="8100550"/>
            <a:ext cx="831505" cy="3752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7F0F636-04B2-4541-203F-DCB0127513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78" y="8070666"/>
            <a:ext cx="948961" cy="3274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30ED756-9324-39E1-658F-3B0BD4C02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934" y="8178295"/>
            <a:ext cx="993639" cy="2197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2DEF24BD-C428-0598-945D-2568EE2D26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16" y="5436422"/>
            <a:ext cx="1386205" cy="138620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3F2A9E4-E192-8651-26D1-A71906BAD327}"/>
              </a:ext>
            </a:extLst>
          </p:cNvPr>
          <p:cNvSpPr txBox="1"/>
          <p:nvPr/>
        </p:nvSpPr>
        <p:spPr>
          <a:xfrm>
            <a:off x="2423285" y="6822627"/>
            <a:ext cx="2104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dirty="0"/>
              <a:t>http://github.com/auto-mos </a:t>
            </a:r>
          </a:p>
        </p:txBody>
      </p:sp>
    </p:spTree>
    <p:extLst>
      <p:ext uri="{BB962C8B-B14F-4D97-AF65-F5344CB8AC3E}">
        <p14:creationId xmlns:p14="http://schemas.microsoft.com/office/powerpoint/2010/main" val="741032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D0EE67-834B-869C-8E54-6089BFE0CFEC}"/>
              </a:ext>
            </a:extLst>
          </p:cNvPr>
          <p:cNvSpPr txBox="1"/>
          <p:nvPr/>
        </p:nvSpPr>
        <p:spPr>
          <a:xfrm>
            <a:off x="433113" y="301240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활용 솔루션 도입 비용과 시간을 줄일 수 있습니다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28D6A6-F6FC-F2B7-AA20-B5342B982521}"/>
              </a:ext>
            </a:extLst>
          </p:cNvPr>
          <p:cNvSpPr/>
          <p:nvPr/>
        </p:nvSpPr>
        <p:spPr>
          <a:xfrm>
            <a:off x="203716" y="535992"/>
            <a:ext cx="6511678" cy="426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머신러닝 기술과 인공지능 기술은 제조 현장을 빠르게 혁신하고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누적된 많은 데이터를 활용하여 공정의 비효율을 개선하거나 불량률을 개선하고 제품의 품질을 향상시키는 많은 영역에 데이터 기반의 새로운 기술이 활용되고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하지만 데이터 기반의 솔루션을 공급하는 많은 기업에서는 실제 데이터의 분석 보다는 현장의 데이터를 획득하는데 더 많은 비용과 시간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노력을 투입하고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현장의 데이터 뿐만 아니라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MES,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ERP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같은 운영관리 솔루션에 존재하는 데이터를 획득하기 위해서는 해당 솔루션 공급 기업들과 개별적으로 협의를 해야 하고 별도의 연동 소프트웨어를 개발해야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이는 고스란히 솔루션의 도입 비용으로 반영된다고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제조운영체제는 현장의 데이터 뿐만 아니라 운영관리 솔루션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데이터 활용 서비스들이 생성하는 모든  데이터를 널리 사용되는 메시징 방식이나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REST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방식의 인터페이스를 사용하여 상호 공유할 수 있도록 해 줍니다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데이터 획득을 위해 수행되는 중복된 설비투자나 개발노력을 최소화하여</a:t>
            </a:r>
            <a:r>
              <a:rPr lang="en-US" altLang="ko-KR" sz="1400" kern="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데이터를 활용하는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다양한 서비스들의 도입 기간과 비용을 개선하고 구축된 서비스들 사이의 결합을 가능하게 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4D22B-C621-7F64-7EDF-2061F7157DCE}"/>
              </a:ext>
            </a:extLst>
          </p:cNvPr>
          <p:cNvSpPr txBox="1"/>
          <p:nvPr/>
        </p:nvSpPr>
        <p:spPr>
          <a:xfrm>
            <a:off x="438027" y="6220667"/>
            <a:ext cx="61056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수집하는 데이터는 투명하고 안전하게 관리됩니다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CC02D-DF60-3E55-3B58-ADC5F6EC174D}"/>
              </a:ext>
            </a:extLst>
          </p:cNvPr>
          <p:cNvSpPr/>
          <p:nvPr/>
        </p:nvSpPr>
        <p:spPr>
          <a:xfrm>
            <a:off x="208631" y="6455419"/>
            <a:ext cx="6511678" cy="258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제조운영체제는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AAS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정보 모델로 모델링된 데이터만을 수집하며 그 외의 어떠한 데이터도 내부적으로 별도로 수집하지 않습니다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따라서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도입 기업에서는 제조운영체제가 수집하는 모든 데이터 내역을 언제나 확인할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정보를 수집하고 저장하는 방법 역시 오픈소스로 모든 내용을 투명하게 공개하므로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필요하다면 언제든 자체적으로 점검할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수집된 데이터는 도입 기업이 지정한 클라우드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(Standard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패키지 이상의 경우 온프레미스 서버 지원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)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공간에만 저장되며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권한이 없이는 데이터에 접근할 수 없습니다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클라우드와의 데이터 교환 과정에는 인증서 기반의 암호화 기술과 접속 계정 확인 방식을 동시에 적용하여 데이터를 보호하고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pic>
        <p:nvPicPr>
          <p:cNvPr id="14" name="그래픽 13" descr="기어 헤드 윤곽선">
            <a:extLst>
              <a:ext uri="{FF2B5EF4-FFF2-40B4-BE49-F238E27FC236}">
                <a16:creationId xmlns:a16="http://schemas.microsoft.com/office/drawing/2014/main" id="{6DED2CA1-52DA-52D8-D1E9-0F991C61BA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5844" y="5235470"/>
            <a:ext cx="334420" cy="303047"/>
          </a:xfrm>
          <a:prstGeom prst="rect">
            <a:avLst/>
          </a:prstGeom>
        </p:spPr>
      </p:pic>
      <p:pic>
        <p:nvPicPr>
          <p:cNvPr id="15" name="그래픽 14" descr="클립보드 선택 표시됨 윤곽선">
            <a:extLst>
              <a:ext uri="{FF2B5EF4-FFF2-40B4-BE49-F238E27FC236}">
                <a16:creationId xmlns:a16="http://schemas.microsoft.com/office/drawing/2014/main" id="{8C7C8915-0ADD-9380-8192-66EDC1E581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6730" y="5236886"/>
            <a:ext cx="331293" cy="300214"/>
          </a:xfrm>
          <a:prstGeom prst="rect">
            <a:avLst/>
          </a:prstGeom>
        </p:spPr>
      </p:pic>
      <p:pic>
        <p:nvPicPr>
          <p:cNvPr id="19" name="그래픽 18" descr="트럭 윤곽선">
            <a:extLst>
              <a:ext uri="{FF2B5EF4-FFF2-40B4-BE49-F238E27FC236}">
                <a16:creationId xmlns:a16="http://schemas.microsoft.com/office/drawing/2014/main" id="{63253EB5-8A49-24DB-7F7B-C26151032B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934" y="5242516"/>
            <a:ext cx="318869" cy="288955"/>
          </a:xfrm>
          <a:prstGeom prst="rect">
            <a:avLst/>
          </a:prstGeom>
        </p:spPr>
      </p:pic>
      <p:sp>
        <p:nvSpPr>
          <p:cNvPr id="20" name="사각형: 둥근 모서리 61">
            <a:extLst>
              <a:ext uri="{FF2B5EF4-FFF2-40B4-BE49-F238E27FC236}">
                <a16:creationId xmlns:a16="http://schemas.microsoft.com/office/drawing/2014/main" id="{41DA273A-FD62-7508-7A3E-B88492FEBC35}"/>
              </a:ext>
            </a:extLst>
          </p:cNvPr>
          <p:cNvSpPr/>
          <p:nvPr/>
        </p:nvSpPr>
        <p:spPr>
          <a:xfrm>
            <a:off x="4381796" y="5597846"/>
            <a:ext cx="827203" cy="210710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Manufacturing Execution</a:t>
            </a:r>
          </a:p>
        </p:txBody>
      </p:sp>
      <p:sp>
        <p:nvSpPr>
          <p:cNvPr id="21" name="사각형: 둥근 모서리 61">
            <a:extLst>
              <a:ext uri="{FF2B5EF4-FFF2-40B4-BE49-F238E27FC236}">
                <a16:creationId xmlns:a16="http://schemas.microsoft.com/office/drawing/2014/main" id="{8E5F6647-78C7-A48B-44FF-ABA5899EC999}"/>
              </a:ext>
            </a:extLst>
          </p:cNvPr>
          <p:cNvSpPr/>
          <p:nvPr/>
        </p:nvSpPr>
        <p:spPr>
          <a:xfrm>
            <a:off x="6074257" y="5565946"/>
            <a:ext cx="736243" cy="203712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Quality Management</a:t>
            </a:r>
          </a:p>
        </p:txBody>
      </p:sp>
      <p:sp>
        <p:nvSpPr>
          <p:cNvPr id="22" name="사각형: 둥근 모서리 61">
            <a:extLst>
              <a:ext uri="{FF2B5EF4-FFF2-40B4-BE49-F238E27FC236}">
                <a16:creationId xmlns:a16="http://schemas.microsoft.com/office/drawing/2014/main" id="{E4CECBB8-4B6F-BF01-EBE8-524C729077DA}"/>
              </a:ext>
            </a:extLst>
          </p:cNvPr>
          <p:cNvSpPr/>
          <p:nvPr/>
        </p:nvSpPr>
        <p:spPr>
          <a:xfrm>
            <a:off x="1811548" y="5601974"/>
            <a:ext cx="966966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Supply /</a:t>
            </a:r>
            <a:r>
              <a:rPr lang="ko-KR" altLang="en-US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</a:t>
            </a: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Logistics</a:t>
            </a:r>
          </a:p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sp>
        <p:nvSpPr>
          <p:cNvPr id="23" name="사각형: 둥근 모서리 61">
            <a:extLst>
              <a:ext uri="{FF2B5EF4-FFF2-40B4-BE49-F238E27FC236}">
                <a16:creationId xmlns:a16="http://schemas.microsoft.com/office/drawing/2014/main" id="{D4BCBDA2-5598-1F1E-3D60-8374B57C7A07}"/>
              </a:ext>
            </a:extLst>
          </p:cNvPr>
          <p:cNvSpPr/>
          <p:nvPr/>
        </p:nvSpPr>
        <p:spPr>
          <a:xfrm>
            <a:off x="309735" y="5603049"/>
            <a:ext cx="708341" cy="210709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Facility</a:t>
            </a:r>
          </a:p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grpSp>
        <p:nvGrpSpPr>
          <p:cNvPr id="24" name="Gruppieren 13">
            <a:extLst>
              <a:ext uri="{FF2B5EF4-FFF2-40B4-BE49-F238E27FC236}">
                <a16:creationId xmlns:a16="http://schemas.microsoft.com/office/drawing/2014/main" id="{14E88EB7-7A5C-712D-C43F-C7184C1E28B5}"/>
              </a:ext>
            </a:extLst>
          </p:cNvPr>
          <p:cNvGrpSpPr/>
          <p:nvPr/>
        </p:nvGrpSpPr>
        <p:grpSpPr>
          <a:xfrm>
            <a:off x="481333" y="5285398"/>
            <a:ext cx="312983" cy="203190"/>
            <a:chOff x="4283075" y="2822575"/>
            <a:chExt cx="400050" cy="200025"/>
          </a:xfrm>
          <a:noFill/>
        </p:grpSpPr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FDD2A635-7BAE-C746-2B98-1CA19CEEF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050" y="2822575"/>
              <a:ext cx="66675" cy="17303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615C5A2-1DAB-5B46-B682-ED9F70E0C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150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98FE5522-5A87-8333-4FBF-DC919B3AB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725" y="2849563"/>
              <a:ext cx="225425" cy="119063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7B0AAA7D-93CC-563E-C372-8015B562F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075" y="2889250"/>
              <a:ext cx="53975" cy="26988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29" name="Rectangle 22">
              <a:extLst>
                <a:ext uri="{FF2B5EF4-FFF2-40B4-BE49-F238E27FC236}">
                  <a16:creationId xmlns:a16="http://schemas.microsoft.com/office/drawing/2014/main" id="{8235524B-66BC-F678-771A-37A735860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2968625"/>
              <a:ext cx="174625" cy="53975"/>
            </a:xfrm>
            <a:prstGeom prst="rect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EE5EA862-3551-2942-27B6-9FF352F0E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765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8CF50E4C-2AB3-82C0-4CE8-2D1106A1D1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889250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EED8DC3E-B13A-6AEE-60FC-D5A1937C0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16238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B565BD65-FE57-0A4F-8025-A40203E2ED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9125" y="2943225"/>
              <a:ext cx="177800" cy="0"/>
            </a:xfrm>
            <a:prstGeom prst="line">
              <a:avLst/>
            </a:prstGeom>
            <a:grp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514350">
                <a:defRPr/>
              </a:pPr>
              <a:endParaRPr lang="de-DE" sz="1400" kern="0">
                <a:solidFill>
                  <a:prstClr val="black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endParaRPr>
            </a:p>
          </p:txBody>
        </p:sp>
      </p:grpSp>
      <p:pic>
        <p:nvPicPr>
          <p:cNvPr id="34" name="그래픽 33" descr="재생 가능 에너지 윤곽선">
            <a:extLst>
              <a:ext uri="{FF2B5EF4-FFF2-40B4-BE49-F238E27FC236}">
                <a16:creationId xmlns:a16="http://schemas.microsoft.com/office/drawing/2014/main" id="{DF49E168-9C82-CECB-C2E1-60DB66C7EED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81935" y="5234451"/>
            <a:ext cx="336669" cy="305085"/>
          </a:xfrm>
          <a:prstGeom prst="rect">
            <a:avLst/>
          </a:prstGeom>
        </p:spPr>
      </p:pic>
      <p:pic>
        <p:nvPicPr>
          <p:cNvPr id="35" name="그래픽 34" descr="로봇 손 윤곽선">
            <a:extLst>
              <a:ext uri="{FF2B5EF4-FFF2-40B4-BE49-F238E27FC236}">
                <a16:creationId xmlns:a16="http://schemas.microsoft.com/office/drawing/2014/main" id="{8C535393-65C4-F7AF-CEBA-8432746362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504" y="5222981"/>
            <a:ext cx="361983" cy="328025"/>
          </a:xfrm>
          <a:prstGeom prst="rect">
            <a:avLst/>
          </a:prstGeom>
        </p:spPr>
      </p:pic>
      <p:sp>
        <p:nvSpPr>
          <p:cNvPr id="36" name="사각형: 둥근 모서리 61">
            <a:extLst>
              <a:ext uri="{FF2B5EF4-FFF2-40B4-BE49-F238E27FC236}">
                <a16:creationId xmlns:a16="http://schemas.microsoft.com/office/drawing/2014/main" id="{4840A32A-66B8-FE80-9546-F397C67857D0}"/>
              </a:ext>
            </a:extLst>
          </p:cNvPr>
          <p:cNvSpPr/>
          <p:nvPr/>
        </p:nvSpPr>
        <p:spPr>
          <a:xfrm>
            <a:off x="5286075" y="5588386"/>
            <a:ext cx="639414" cy="177514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Process Engineering</a:t>
            </a:r>
          </a:p>
        </p:txBody>
      </p:sp>
      <p:sp>
        <p:nvSpPr>
          <p:cNvPr id="37" name="사각형: 둥근 모서리 61">
            <a:extLst>
              <a:ext uri="{FF2B5EF4-FFF2-40B4-BE49-F238E27FC236}">
                <a16:creationId xmlns:a16="http://schemas.microsoft.com/office/drawing/2014/main" id="{CBDED44E-60CC-5EB8-3C7E-6CD4445960EA}"/>
              </a:ext>
            </a:extLst>
          </p:cNvPr>
          <p:cNvSpPr/>
          <p:nvPr/>
        </p:nvSpPr>
        <p:spPr>
          <a:xfrm>
            <a:off x="3590732" y="5588386"/>
            <a:ext cx="753011" cy="215443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Energy</a:t>
            </a:r>
          </a:p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Management</a:t>
            </a:r>
          </a:p>
        </p:txBody>
      </p:sp>
      <p:pic>
        <p:nvPicPr>
          <p:cNvPr id="38" name="그래픽 37" descr="텔레비전 윤곽선">
            <a:extLst>
              <a:ext uri="{FF2B5EF4-FFF2-40B4-BE49-F238E27FC236}">
                <a16:creationId xmlns:a16="http://schemas.microsoft.com/office/drawing/2014/main" id="{A24FEA39-CC9B-1E42-E57E-92C157B78F3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8043" y="5225397"/>
            <a:ext cx="356652" cy="323193"/>
          </a:xfrm>
          <a:prstGeom prst="rect">
            <a:avLst/>
          </a:prstGeom>
        </p:spPr>
      </p:pic>
      <p:sp>
        <p:nvSpPr>
          <p:cNvPr id="39" name="사각형: 둥근 모서리 61">
            <a:extLst>
              <a:ext uri="{FF2B5EF4-FFF2-40B4-BE49-F238E27FC236}">
                <a16:creationId xmlns:a16="http://schemas.microsoft.com/office/drawing/2014/main" id="{1E9BA31E-2551-4952-CFDF-8054E8B42975}"/>
              </a:ext>
            </a:extLst>
          </p:cNvPr>
          <p:cNvSpPr/>
          <p:nvPr/>
        </p:nvSpPr>
        <p:spPr>
          <a:xfrm>
            <a:off x="2844474" y="5642751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AMR </a:t>
            </a:r>
          </a:p>
          <a:p>
            <a:pPr algn="ctr" latinLnBrk="0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Monitoring</a:t>
            </a:r>
          </a:p>
        </p:txBody>
      </p:sp>
      <p:sp>
        <p:nvSpPr>
          <p:cNvPr id="44" name="사각형: 둥근 모서리 61">
            <a:extLst>
              <a:ext uri="{FF2B5EF4-FFF2-40B4-BE49-F238E27FC236}">
                <a16:creationId xmlns:a16="http://schemas.microsoft.com/office/drawing/2014/main" id="{067A4090-105E-F40A-F463-FA5382AE3EA6}"/>
              </a:ext>
            </a:extLst>
          </p:cNvPr>
          <p:cNvSpPr/>
          <p:nvPr/>
        </p:nvSpPr>
        <p:spPr>
          <a:xfrm>
            <a:off x="1157218" y="5626542"/>
            <a:ext cx="583222" cy="153318"/>
          </a:xfrm>
          <a:prstGeom prst="round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AI </a:t>
            </a:r>
          </a:p>
          <a:p>
            <a:pPr algn="ctr">
              <a:defRPr/>
            </a:pPr>
            <a:r>
              <a:rPr lang="en-US" altLang="ko-KR" sz="800" kern="0" dirty="0"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Service</a:t>
            </a:r>
          </a:p>
        </p:txBody>
      </p:sp>
      <p:pic>
        <p:nvPicPr>
          <p:cNvPr id="45" name="Picture 2" descr="Scaling Artificial Intelligence and Machine Learning WorkloadsI | NVIDIA">
            <a:extLst>
              <a:ext uri="{FF2B5EF4-FFF2-40B4-BE49-F238E27FC236}">
                <a16:creationId xmlns:a16="http://schemas.microsoft.com/office/drawing/2014/main" id="{DEBA0893-46FA-FBB9-9A30-BBF5AE46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56" y="5205424"/>
            <a:ext cx="363138" cy="3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29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F8672C47-2C90-6C48-94AE-95719624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7" y="7571930"/>
            <a:ext cx="2940173" cy="15421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352584-0164-ADB2-A6A9-5FD1A96D7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7571930"/>
            <a:ext cx="3061227" cy="1542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0EE67-834B-869C-8E54-6089BFE0CFEC}"/>
              </a:ext>
            </a:extLst>
          </p:cNvPr>
          <p:cNvSpPr txBox="1"/>
          <p:nvPr/>
        </p:nvSpPr>
        <p:spPr>
          <a:xfrm>
            <a:off x="433112" y="236950"/>
            <a:ext cx="64248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클라우드와 온프레미스 환경의 전환이 가능한 스케일러블한 인프라를 지원합니다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28D6A6-F6FC-F2B7-AA20-B5342B982521}"/>
              </a:ext>
            </a:extLst>
          </p:cNvPr>
          <p:cNvSpPr/>
          <p:nvPr/>
        </p:nvSpPr>
        <p:spPr>
          <a:xfrm>
            <a:off x="203716" y="433602"/>
            <a:ext cx="6511678" cy="2307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클라우드와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환경을 모두 지원합니다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클라우드에 설치되는 제조운영체제는 오픈소스 소프트웨어 패키지를 사용하여 구축되므로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특정 클라우드 서비스 공급자의 독점적 서비스에 의존하지 않아 어떠한 클라우드 상에도 구축할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환경에 설치되는 경우에도 하드웨어 가상화 및 마이크로 서비스 아키텍처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모듈화된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서비스 배포와 실행환경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메시징 버스 구조를 지원하여 쉽고 빠르게 클라우드 환경으로 전환이 가능합니다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클라우드와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온프레미스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운형 환경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하드웨어 증설과 변경 등에 유연하게 대처 가능하며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모든 서비스는 독립적으로 실행되어 높은 안정성을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4D22B-C621-7F64-7EDF-2061F7157DCE}"/>
              </a:ext>
            </a:extLst>
          </p:cNvPr>
          <p:cNvSpPr txBox="1"/>
          <p:nvPr/>
        </p:nvSpPr>
        <p:spPr>
          <a:xfrm>
            <a:off x="438027" y="5656303"/>
            <a:ext cx="61056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이미 실제 생산 현장에서 검증된 솔루션입니다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2CC02D-DF60-3E55-3B58-ADC5F6EC174D}"/>
              </a:ext>
            </a:extLst>
          </p:cNvPr>
          <p:cNvSpPr/>
          <p:nvPr/>
        </p:nvSpPr>
        <p:spPr>
          <a:xfrm>
            <a:off x="208631" y="5827555"/>
            <a:ext cx="651167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이미 실제 가동중인 공정에 적용하여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1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년 이상 장기간에 걸쳐 안정적으로 운영되고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여러 제조 공정에 설치되어 안정적으로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5G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특화망을 사용하여 데이터를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저장하는데 성공하였으며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3D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가시화 솔루션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VR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디지털 트윈 시각화 솔루션과 연계하여 현장과 디지털 공간을 실시간으로 연결하는 서비스를 운영하고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B380D-F4D4-90A1-70CC-56C99E5DB003}"/>
              </a:ext>
            </a:extLst>
          </p:cNvPr>
          <p:cNvSpPr txBox="1"/>
          <p:nvPr/>
        </p:nvSpPr>
        <p:spPr>
          <a:xfrm>
            <a:off x="435491" y="3207166"/>
            <a:ext cx="4465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국제표준 기술 적용으로 미래의 확장성이 뛰어납니다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056A88-43A9-3329-9777-AB7B4531B0D5}"/>
              </a:ext>
            </a:extLst>
          </p:cNvPr>
          <p:cNvSpPr/>
          <p:nvPr/>
        </p:nvSpPr>
        <p:spPr>
          <a:xfrm>
            <a:off x="206094" y="3403818"/>
            <a:ext cx="6511678" cy="1467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제조운영체제는 국제적으로 공인된 글로벌 표준기술을 활용하여 구현되어 있어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현재 개발이 진행되거나 예정되어 있는 새로운 기술들을 계속 적용하고 연계해 나갈 수 있습니다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현재 해외에서 새로운 기술 체계로 주목받는 산업부문별 데이터 공유 및 연결 기술과 같이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제조운영체제와 동일한 기반 기술을 활용하는 솔루션들은 제조운영체제 차원에서 손쉽게 기술 호환 및 확장이 가능합니다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121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9F7260-DAD9-FCA1-6899-36AFC3CEB617}"/>
              </a:ext>
            </a:extLst>
          </p:cNvPr>
          <p:cNvSpPr/>
          <p:nvPr/>
        </p:nvSpPr>
        <p:spPr>
          <a:xfrm>
            <a:off x="203715" y="175551"/>
            <a:ext cx="2085827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 packages</a:t>
            </a:r>
            <a:endParaRPr lang="en-US" altLang="ko-KR" sz="2000" b="1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100" i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Manufacturing Operating System</a:t>
            </a:r>
            <a:endParaRPr lang="ko-KR" altLang="en-US" sz="1100" i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92784FF-BD25-23F3-7B75-C6559D21B84F}"/>
              </a:ext>
            </a:extLst>
          </p:cNvPr>
          <p:cNvSpPr/>
          <p:nvPr/>
        </p:nvSpPr>
        <p:spPr>
          <a:xfrm>
            <a:off x="2872972" y="100158"/>
            <a:ext cx="39850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b="1" i="1" spc="-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Understanding MOS</a:t>
            </a:r>
            <a:endParaRPr lang="ko-KR" altLang="en-US" sz="2800" i="1" spc="-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64A0BBF6-155A-1F68-461A-7CC727EA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7488"/>
            <a:ext cx="6858000" cy="2151557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06DB78F-FE2D-F622-488C-3962E7CDBC0F}"/>
              </a:ext>
            </a:extLst>
          </p:cNvPr>
          <p:cNvSpPr/>
          <p:nvPr/>
        </p:nvSpPr>
        <p:spPr>
          <a:xfrm>
            <a:off x="189428" y="3446367"/>
            <a:ext cx="6511678" cy="3428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제조운영체제란 공정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설비 데이터를 포함한 제조 현장의 모든 데이터를 수집하여 저장하고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데이터를 활용하는 다양한 어플리케이션 서비스들이 데이터를 자유롭게 활용할 수 있도록 하는 제조 데이터 플랫폼 입니다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IEC 63278 Asset Administration Shell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표준을 사용하여 제조 자산을 디지털 모델화하고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모든 제조 데이터를 구조화된 정보 모델을 통해 관리하여 데이터의 활용 가치를 높이고 생산성을 향상시킵니다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IEC62541 OPC UA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를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사용하여 제조 현장의 공정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설비 데이터를 실시간으로 수집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/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저장하고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수집된 데이터는 데이터 관리 인프라가 구축된 클라우드에서 안정적으로 관리되며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독립적으로 실행되는 각종 제조운영체제 서비스에서 활용됩니다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44B3F7D-E3EF-9CF9-3872-861F5C87B4C2}"/>
              </a:ext>
            </a:extLst>
          </p:cNvPr>
          <p:cNvSpPr txBox="1"/>
          <p:nvPr/>
        </p:nvSpPr>
        <p:spPr>
          <a:xfrm>
            <a:off x="433115" y="3154429"/>
            <a:ext cx="24072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제조운영체제란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267C282-AF80-8AEF-C8E4-DC5ABA6540A7}"/>
              </a:ext>
            </a:extLst>
          </p:cNvPr>
          <p:cNvSpPr/>
          <p:nvPr/>
        </p:nvSpPr>
        <p:spPr>
          <a:xfrm>
            <a:off x="203715" y="3154429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1250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6B815C6-CFB4-4A23-C58A-A3C8BD96DF31}"/>
              </a:ext>
            </a:extLst>
          </p:cNvPr>
          <p:cNvSpPr/>
          <p:nvPr/>
        </p:nvSpPr>
        <p:spPr>
          <a:xfrm>
            <a:off x="203716" y="456954"/>
            <a:ext cx="6511678" cy="258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운영체제는 다양한 하드웨어를 추상화하여 상위 어플리케이션들이 개별 하드웨어에 대한 인터페이스를 신경쓰지 않고도 실행될 수 있는 실행환경을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일관된 인터페이스를 통해 자원에 접근하고 정보를 활용하고 공유할 수 있으며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서로 다른 다양한 유형의 어플리케이션들이 서로 영향을 받지 않고 독립적으로 실행될 수 있도록 보장합니다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  <a:p>
            <a:pPr marL="152037" indent="-78733" algn="just">
              <a:lnSpc>
                <a:spcPct val="130000"/>
              </a:lnSpc>
              <a:buClr>
                <a:srgbClr val="FF0000"/>
              </a:buClr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 제조운영체제는 이러한 운영체제의 개념을 제조 환경에 적용하여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,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다양한 제조 환경의 설비와 자산들을 추상화하여 상위 운영관리 솔루션에서 쉽게 활용할 수 있도록 하는 환경을 제공합니다</a:t>
            </a:r>
            <a:r>
              <a:rPr lang="en-US" altLang="ko-KR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.</a:t>
            </a: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Traditional Arabic" pitchFamily="2" charset="-78"/>
              </a:rPr>
              <a:t> 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Traditional Arabic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3C962-5ECD-15F6-E4FD-9AD27101457C}"/>
              </a:ext>
            </a:extLst>
          </p:cNvPr>
          <p:cNvSpPr txBox="1"/>
          <p:nvPr/>
        </p:nvSpPr>
        <p:spPr>
          <a:xfrm>
            <a:off x="433115" y="193592"/>
            <a:ext cx="29958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제조운영체제 개념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BEDCD2-277B-C089-FF75-410969F8BC46}"/>
              </a:ext>
            </a:extLst>
          </p:cNvPr>
          <p:cNvSpPr/>
          <p:nvPr/>
        </p:nvSpPr>
        <p:spPr>
          <a:xfrm>
            <a:off x="203715" y="193592"/>
            <a:ext cx="134533" cy="3077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Microsoft JhengHei Light" panose="020B0304030504040204" pitchFamily="34" charset="-12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982EE4-A3A2-4E5F-5B7D-FBBB41F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15" y="3669685"/>
            <a:ext cx="6236414" cy="38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01022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237CE43768E1B43909D5E107B131FB8" ma:contentTypeVersion="7" ma:contentTypeDescription="새 문서를 만듭니다." ma:contentTypeScope="" ma:versionID="2849fbc5fe60930d85987222baaf873f">
  <xsd:schema xmlns:xsd="http://www.w3.org/2001/XMLSchema" xmlns:xs="http://www.w3.org/2001/XMLSchema" xmlns:p="http://schemas.microsoft.com/office/2006/metadata/properties" xmlns:ns3="dc950bb7-cb63-4b1e-8d13-2d972f436cb1" xmlns:ns4="d8837667-2ef3-4411-ada5-86894d641ca8" targetNamespace="http://schemas.microsoft.com/office/2006/metadata/properties" ma:root="true" ma:fieldsID="a1296926a70ebce04812bdc7d5761c20" ns3:_="" ns4:_="">
    <xsd:import namespace="dc950bb7-cb63-4b1e-8d13-2d972f436cb1"/>
    <xsd:import namespace="d8837667-2ef3-4411-ada5-86894d641ca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950bb7-cb63-4b1e-8d13-2d972f436c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37667-2ef3-4411-ada5-86894d641ca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3AD244-523A-4C1B-9910-A0B496C148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8170E0-E3D8-4EB7-9F39-8D97A28F4AD0}">
  <ds:schemaRefs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dc950bb7-cb63-4b1e-8d13-2d972f436cb1"/>
    <ds:schemaRef ds:uri="d8837667-2ef3-4411-ada5-86894d641ca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DA78E1-7F5E-4E40-83E7-8EAD3F48A6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950bb7-cb63-4b1e-8d13-2d972f436cb1"/>
    <ds:schemaRef ds:uri="d8837667-2ef3-4411-ada5-86894d641c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13291</TotalTime>
  <Words>6671</Words>
  <Application>Microsoft Office PowerPoint</Application>
  <PresentationFormat>사용자 지정</PresentationFormat>
  <Paragraphs>610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GyeonggiTitle Medium</vt:lpstr>
      <vt:lpstr>Microsoft JhengHei Light</vt:lpstr>
      <vt:lpstr>S-Core Dream 4 Regular</vt:lpstr>
      <vt:lpstr>S-Core Dream 6 Bold</vt:lpstr>
      <vt:lpstr>맑은 고딕</vt:lpstr>
      <vt:lpstr>에스코어 드림 3 Light</vt:lpstr>
      <vt:lpstr>에스코어 드림 4 Regular</vt:lpstr>
      <vt:lpstr>에스코어 드림 6 Bold</vt:lpstr>
      <vt:lpstr>Arial</vt:lpstr>
      <vt:lpstr>Calibri</vt:lpstr>
      <vt:lpstr>Courier New</vt:lpstr>
      <vt:lpstr>Wingdings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김남혁</dc:creator>
  <cp:lastModifiedBy>김효동</cp:lastModifiedBy>
  <cp:revision>150</cp:revision>
  <dcterms:created xsi:type="dcterms:W3CDTF">2020-08-24T05:17:00Z</dcterms:created>
  <dcterms:modified xsi:type="dcterms:W3CDTF">2024-01-16T01:30:07Z</dcterms:modified>
  <cp:version>1000.0100.01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0x0101008237CE43768E1B43909D5E107B131FB8</vt:lpwstr>
  </property>
</Properties>
</file>